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7" r:id="rId4"/>
    <p:sldId id="277" r:id="rId5"/>
    <p:sldId id="275" r:id="rId6"/>
    <p:sldId id="258" r:id="rId7"/>
    <p:sldId id="260" r:id="rId8"/>
    <p:sldId id="261" r:id="rId9"/>
    <p:sldId id="282" r:id="rId10"/>
    <p:sldId id="276" r:id="rId11"/>
    <p:sldId id="284" r:id="rId12"/>
    <p:sldId id="286" r:id="rId13"/>
    <p:sldId id="285" r:id="rId14"/>
    <p:sldId id="262" r:id="rId15"/>
    <p:sldId id="281" r:id="rId16"/>
    <p:sldId id="270" r:id="rId17"/>
    <p:sldId id="288" r:id="rId18"/>
    <p:sldId id="273" r:id="rId19"/>
    <p:sldId id="289" r:id="rId20"/>
    <p:sldId id="283" r:id="rId21"/>
    <p:sldId id="272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39200"/>
    <a:srgbClr val="777777"/>
    <a:srgbClr val="005E00"/>
    <a:srgbClr val="FF9900"/>
    <a:srgbClr val="60A500"/>
    <a:srgbClr val="FFFFFF"/>
    <a:srgbClr val="C5E0B4"/>
    <a:srgbClr val="00246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C4B7-5E6B-027E-8F61-BB8D28E85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935311-6691-8E69-3D8E-377B7AE69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95E352-9221-DC19-D17A-07139113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1ED88-DF2C-4397-A9F8-1172036D8217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3E77A1-DB82-0A6C-2153-323AA5AC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8C4BE8-A318-EE1B-6059-59AE0207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DB55-F19C-4705-92A7-2EE59BCE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15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328019-67D8-5820-42A2-A4B09747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9D89AA-3DD9-7FFD-C460-1DB9B077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C9267E-3F7C-4189-8E4B-BC805C2DD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88-DF2C-4397-A9F8-1172036D8217}" type="datetimeFigureOut">
              <a:rPr lang="it-IT" smtClean="0"/>
              <a:t>04/10/2024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51911-15A2-4300-A217-6F509EBE9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42B184-B259-5117-CB09-FBA7A0AE6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DDB55-F19C-4705-92A7-2EE59BCE72EB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B9F3AA-D044-A721-BF8C-66B5676FE5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96" y="136525"/>
            <a:ext cx="916693" cy="7374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D9626A-6581-28C0-5D2D-F2426B0C07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4" y="177799"/>
            <a:ext cx="1427687" cy="5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finply.i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9BCC032-C4C7-4EC8-11D8-AD70C670D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03" y="1434536"/>
            <a:ext cx="6517317" cy="1829969"/>
          </a:xfrm>
          <a:prstGeom prst="rect">
            <a:avLst/>
          </a:prstGeom>
        </p:spPr>
      </p:pic>
      <p:pic>
        <p:nvPicPr>
          <p:cNvPr id="7" name="Immagine 6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6F259835-07FF-E176-0300-7EC3E836E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3" y="1462333"/>
            <a:ext cx="4001278" cy="1677590"/>
          </a:xfrm>
          <a:prstGeom prst="rect">
            <a:avLst/>
          </a:prstGeom>
        </p:spPr>
      </p:pic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6C7C594-8751-E670-C4F8-3974AF1A2828}"/>
              </a:ext>
            </a:extLst>
          </p:cNvPr>
          <p:cNvCxnSpPr/>
          <p:nvPr/>
        </p:nvCxnSpPr>
        <p:spPr>
          <a:xfrm>
            <a:off x="1080903" y="3553192"/>
            <a:ext cx="10166217" cy="0"/>
          </a:xfrm>
          <a:prstGeom prst="straightConnector1">
            <a:avLst/>
          </a:prstGeom>
          <a:noFill/>
          <a:ln w="38103" cap="flat">
            <a:solidFill>
              <a:srgbClr val="F39200"/>
            </a:solidFill>
            <a:prstDash val="solid"/>
            <a:miter/>
          </a:ln>
        </p:spPr>
      </p:cxnSp>
      <p:sp>
        <p:nvSpPr>
          <p:cNvPr id="12" name="Sottotitolo 2">
            <a:extLst>
              <a:ext uri="{FF2B5EF4-FFF2-40B4-BE49-F238E27FC236}">
                <a16:creationId xmlns:a16="http://schemas.microsoft.com/office/drawing/2014/main" id="{7FC4E820-7AA3-7BF5-0F6D-E29E67446D1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4177339"/>
            <a:ext cx="9144000" cy="1546030"/>
          </a:xfrm>
        </p:spPr>
        <p:txBody>
          <a:bodyPr/>
          <a:lstStyle/>
          <a:p>
            <a:pPr lvl="0"/>
            <a:r>
              <a:rPr lang="it-IT" sz="8900" b="1" dirty="0">
                <a:solidFill>
                  <a:srgbClr val="F39200"/>
                </a:solidFill>
                <a:latin typeface="Abadi" pitchFamily="34"/>
              </a:rPr>
              <a:t>TRANSIZIONE 5.0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F9620938-75AC-EECA-B219-BFCF739D2A9E}"/>
              </a:ext>
            </a:extLst>
          </p:cNvPr>
          <p:cNvSpPr/>
          <p:nvPr/>
        </p:nvSpPr>
        <p:spPr>
          <a:xfrm>
            <a:off x="1234440" y="5452958"/>
            <a:ext cx="9723120" cy="6772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1" i="0" u="none" strike="noStrike" kern="1200" cap="none" spc="0" baseline="0" dirty="0">
                <a:solidFill>
                  <a:srgbClr val="5D625F"/>
                </a:solidFill>
                <a:uFillTx/>
                <a:latin typeface="Abadi" pitchFamily="34"/>
              </a:rPr>
              <a:t>AL TUO FIANCO PER OTTENERE IL CREDITO</a:t>
            </a:r>
          </a:p>
        </p:txBody>
      </p:sp>
      <p:pic>
        <p:nvPicPr>
          <p:cNvPr id="15" name="Immagine 14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AC0C4C24-314A-5D04-23E5-7039F24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0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9D54E1F-529C-DAC9-C51C-C35A9C79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5"/>
          <a:stretch/>
        </p:blipFill>
        <p:spPr>
          <a:xfrm>
            <a:off x="735874" y="1019448"/>
            <a:ext cx="10720251" cy="5329102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30B1CD06-C339-5DD6-5E52-CCB5D0AA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5" name="Immagine 4" descr="Immagine che contiene Viso umano, persona, sorriso, uomo&#10;&#10;Descrizione generata automaticamente">
            <a:extLst>
              <a:ext uri="{FF2B5EF4-FFF2-40B4-BE49-F238E27FC236}">
                <a16:creationId xmlns:a16="http://schemas.microsoft.com/office/drawing/2014/main" id="{C05EDD77-9083-76E8-3EB4-B9F23555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2"/>
            <a:ext cx="396724" cy="5355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98C83-8D66-28C6-A605-FA94303E780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IL CREDITO</a:t>
            </a:r>
          </a:p>
        </p:txBody>
      </p:sp>
    </p:spTree>
    <p:extLst>
      <p:ext uri="{BB962C8B-B14F-4D97-AF65-F5344CB8AC3E}">
        <p14:creationId xmlns:p14="http://schemas.microsoft.com/office/powerpoint/2010/main" val="300864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0701DF31-61C7-8ACA-E07A-D2FA80AF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6"/>
          <a:stretch/>
        </p:blipFill>
        <p:spPr>
          <a:xfrm>
            <a:off x="48381" y="2243447"/>
            <a:ext cx="5242362" cy="3264408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30B1CD06-C339-5DD6-5E52-CCB5D0AA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98C83-8D66-28C6-A605-FA94303E780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CHE RISULTATI PUOI OTTENERE?</a:t>
            </a:r>
          </a:p>
        </p:txBody>
      </p:sp>
      <p:pic>
        <p:nvPicPr>
          <p:cNvPr id="40" name="Immagine 39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90073020-6FB5-3D0D-4E4E-E848DDCE3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FF603F8D-A504-F334-045C-3AE131A4D857}"/>
              </a:ext>
            </a:extLst>
          </p:cNvPr>
          <p:cNvSpPr txBox="1">
            <a:spLocks/>
          </p:cNvSpPr>
          <p:nvPr/>
        </p:nvSpPr>
        <p:spPr>
          <a:xfrm>
            <a:off x="1756932" y="995340"/>
            <a:ext cx="5576612" cy="1665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800" b="1" dirty="0">
                <a:solidFill>
                  <a:srgbClr val="F39200"/>
                </a:solidFill>
                <a:latin typeface="Abadi" pitchFamily="34"/>
              </a:rPr>
              <a:t>Macchina «energivora»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rgbClr val="F39200"/>
                </a:solidFill>
                <a:latin typeface="Abadi" pitchFamily="34"/>
              </a:rPr>
              <a:t>VS</a:t>
            </a:r>
          </a:p>
          <a:p>
            <a:pPr marL="0" indent="0" algn="ctr">
              <a:buNone/>
            </a:pPr>
            <a:r>
              <a:rPr lang="it-IT" sz="4800" b="1" dirty="0">
                <a:solidFill>
                  <a:srgbClr val="F39200"/>
                </a:solidFill>
                <a:latin typeface="Abadi" pitchFamily="34"/>
              </a:rPr>
              <a:t>Macchina «efficientata»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954EB9B-BFC3-A0EC-4D2A-2F9ABAAEF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" b="95546" l="3377" r="97922">
                        <a14:foregroundMark x1="9740" y1="30735" x2="9740" y2="30735"/>
                        <a14:foregroundMark x1="5325" y1="24276" x2="5325" y2="24276"/>
                        <a14:foregroundMark x1="4026" y1="46548" x2="4026" y2="46548"/>
                        <a14:foregroundMark x1="3377" y1="40980" x2="3377" y2="40980"/>
                        <a14:foregroundMark x1="48052" y1="95546" x2="48052" y2="95546"/>
                        <a14:foregroundMark x1="92078" y1="53675" x2="92078" y2="53675"/>
                        <a14:foregroundMark x1="91818" y1="35189" x2="91818" y2="35189"/>
                        <a14:foregroundMark x1="96753" y1="30290" x2="96753" y2="30290"/>
                        <a14:foregroundMark x1="72338" y1="0" x2="78312" y2="93096"/>
                        <a14:foregroundMark x1="78312" y1="93096" x2="97273" y2="89978"/>
                        <a14:foregroundMark x1="97273" y1="89978" x2="97403" y2="14031"/>
                        <a14:foregroundMark x1="97403" y1="14031" x2="89610" y2="445"/>
                        <a14:foregroundMark x1="89610" y1="445" x2="71299" y2="3118"/>
                        <a14:foregroundMark x1="90000" y1="39866" x2="90000" y2="39866"/>
                        <a14:foregroundMark x1="87143" y1="37194" x2="87143" y2="37194"/>
                        <a14:foregroundMark x1="85325" y1="33408" x2="85325" y2="33408"/>
                        <a14:foregroundMark x1="84545" y1="28731" x2="84545" y2="28731"/>
                        <a14:foregroundMark x1="84935" y1="25390" x2="84935" y2="25390"/>
                        <a14:foregroundMark x1="85325" y1="21381" x2="85325" y2="21381"/>
                        <a14:foregroundMark x1="86104" y1="17595" x2="88571" y2="42984"/>
                        <a14:foregroundMark x1="88571" y1="42984" x2="97922" y2="30290"/>
                        <a14:foregroundMark x1="97922" y1="30290" x2="90390" y2="16927"/>
                        <a14:foregroundMark x1="90390" y1="16927" x2="84545" y2="20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893" y="3161753"/>
            <a:ext cx="5553052" cy="32380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E9B6C7-8DDD-991B-F710-8401025D4F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838" r="31140"/>
          <a:stretch/>
        </p:blipFill>
        <p:spPr>
          <a:xfrm>
            <a:off x="9416344" y="2690954"/>
            <a:ext cx="2147175" cy="36653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13329C-20B8-DDB1-D324-E11D65E1A751}"/>
              </a:ext>
            </a:extLst>
          </p:cNvPr>
          <p:cNvSpPr txBox="1"/>
          <p:nvPr/>
        </p:nvSpPr>
        <p:spPr>
          <a:xfrm>
            <a:off x="9642423" y="5986956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badi" panose="020B0604020104020204" pitchFamily="34" charset="0"/>
              </a:rPr>
              <a:t>Certificatore 5.0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5BE6BB-06F0-824A-9FFE-52D890F5A4C2}"/>
              </a:ext>
            </a:extLst>
          </p:cNvPr>
          <p:cNvSpPr txBox="1"/>
          <p:nvPr/>
        </p:nvSpPr>
        <p:spPr>
          <a:xfrm>
            <a:off x="7253387" y="1197995"/>
            <a:ext cx="30973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latin typeface="Abadi" panose="020B0604020104020204" pitchFamily="34" charset="0"/>
              </a:rPr>
              <a:t>4.0</a:t>
            </a:r>
          </a:p>
          <a:p>
            <a:pPr algn="ctr"/>
            <a:r>
              <a:rPr lang="it-IT" sz="2800" dirty="0">
                <a:latin typeface="Abadi" panose="020B0604020104020204" pitchFamily="34" charset="0"/>
              </a:rPr>
              <a:t>+</a:t>
            </a:r>
          </a:p>
          <a:p>
            <a:pPr algn="ctr"/>
            <a:r>
              <a:rPr lang="it-IT" sz="2800" dirty="0">
                <a:latin typeface="Abadi" panose="020B0604020104020204" pitchFamily="34" charset="0"/>
              </a:rPr>
              <a:t>EFFICIENTAMENTO</a:t>
            </a:r>
          </a:p>
          <a:p>
            <a:pPr algn="ctr"/>
            <a:r>
              <a:rPr lang="it-IT" sz="2800" dirty="0">
                <a:latin typeface="Abadi" panose="020B0604020104020204" pitchFamily="34" charset="0"/>
              </a:rPr>
              <a:t>ENERGETICO</a:t>
            </a:r>
          </a:p>
          <a:p>
            <a:pPr algn="ctr"/>
            <a:r>
              <a:rPr lang="it-IT" sz="2800" dirty="0">
                <a:latin typeface="Abadi" panose="020B0604020104020204" pitchFamily="34" charset="0"/>
              </a:rPr>
              <a:t>=</a:t>
            </a:r>
          </a:p>
          <a:p>
            <a:pPr algn="ctr"/>
            <a:r>
              <a:rPr lang="it-IT" sz="2800" dirty="0">
                <a:latin typeface="Abadi" panose="020B0604020104020204" pitchFamily="34" charset="0"/>
              </a:rPr>
              <a:t>5.0</a:t>
            </a:r>
          </a:p>
        </p:txBody>
      </p:sp>
    </p:spTree>
    <p:extLst>
      <p:ext uri="{BB962C8B-B14F-4D97-AF65-F5344CB8AC3E}">
        <p14:creationId xmlns:p14="http://schemas.microsoft.com/office/powerpoint/2010/main" val="89692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30B1CD06-C339-5DD6-5E52-CCB5D0AA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98C83-8D66-28C6-A605-FA94303E780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CHE RISULTATI PUOI OTTENERE?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1F54FE78-0020-4AFD-B798-5C3183F9B901}"/>
              </a:ext>
            </a:extLst>
          </p:cNvPr>
          <p:cNvSpPr/>
          <p:nvPr/>
        </p:nvSpPr>
        <p:spPr>
          <a:xfrm>
            <a:off x="4810459" y="1812632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1E785D-6B72-BE76-ED58-6EF59BF799A7}"/>
              </a:ext>
            </a:extLst>
          </p:cNvPr>
          <p:cNvSpPr txBox="1"/>
          <p:nvPr/>
        </p:nvSpPr>
        <p:spPr>
          <a:xfrm>
            <a:off x="5585248" y="169653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250.000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EF1040-3E7D-B741-6954-2378D45C4AFC}"/>
              </a:ext>
            </a:extLst>
          </p:cNvPr>
          <p:cNvSpPr txBox="1"/>
          <p:nvPr/>
        </p:nvSpPr>
        <p:spPr>
          <a:xfrm>
            <a:off x="10167018" y="165852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100.000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CF01F55-6D17-7C00-1FF3-7DF59E8D6C0F}"/>
              </a:ext>
            </a:extLst>
          </p:cNvPr>
          <p:cNvSpPr/>
          <p:nvPr/>
        </p:nvSpPr>
        <p:spPr>
          <a:xfrm>
            <a:off x="9217041" y="1752537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D4DD38-B4FB-A0C9-CE3B-11EA4B5B7C97}"/>
              </a:ext>
            </a:extLst>
          </p:cNvPr>
          <p:cNvSpPr txBox="1"/>
          <p:nvPr/>
        </p:nvSpPr>
        <p:spPr>
          <a:xfrm>
            <a:off x="5590057" y="2750291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20.000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5D26C7-B8A6-25DC-5FFB-88866C567CC7}"/>
              </a:ext>
            </a:extLst>
          </p:cNvPr>
          <p:cNvSpPr txBox="1"/>
          <p:nvPr/>
        </p:nvSpPr>
        <p:spPr>
          <a:xfrm>
            <a:off x="10186275" y="2705245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8.000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0830E95F-B19D-FD49-0825-137B957E246B}"/>
              </a:ext>
            </a:extLst>
          </p:cNvPr>
          <p:cNvSpPr/>
          <p:nvPr/>
        </p:nvSpPr>
        <p:spPr>
          <a:xfrm>
            <a:off x="9220536" y="2810462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84E791-9AF5-2906-0852-AA4E722AFE83}"/>
              </a:ext>
            </a:extLst>
          </p:cNvPr>
          <p:cNvSpPr txBox="1"/>
          <p:nvPr/>
        </p:nvSpPr>
        <p:spPr>
          <a:xfrm>
            <a:off x="5537200" y="391656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200.000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8C70F3-E85A-71A0-D452-1A99F5A6B85F}"/>
              </a:ext>
            </a:extLst>
          </p:cNvPr>
          <p:cNvSpPr txBox="1"/>
          <p:nvPr/>
        </p:nvSpPr>
        <p:spPr>
          <a:xfrm>
            <a:off x="10186275" y="3676582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80.000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C169568E-64D9-7128-DAFD-A3C6B4E88E2E}"/>
              </a:ext>
            </a:extLst>
          </p:cNvPr>
          <p:cNvSpPr/>
          <p:nvPr/>
        </p:nvSpPr>
        <p:spPr>
          <a:xfrm>
            <a:off x="9217041" y="3864142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06882B-73D5-6244-6543-6D8F35B6D50E}"/>
              </a:ext>
            </a:extLst>
          </p:cNvPr>
          <p:cNvSpPr txBox="1"/>
          <p:nvPr/>
        </p:nvSpPr>
        <p:spPr>
          <a:xfrm>
            <a:off x="5537200" y="4828704"/>
            <a:ext cx="1479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5.000 +</a:t>
            </a:r>
          </a:p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10.000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42F41C9-2D76-ECDD-3E8A-25CD7B8C4068}"/>
              </a:ext>
            </a:extLst>
          </p:cNvPr>
          <p:cNvSpPr txBox="1"/>
          <p:nvPr/>
        </p:nvSpPr>
        <p:spPr>
          <a:xfrm>
            <a:off x="10179974" y="480695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15.000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01B45D5-1CF3-A689-DF4F-A09D91CE25EC}"/>
              </a:ext>
            </a:extLst>
          </p:cNvPr>
          <p:cNvSpPr txBox="1"/>
          <p:nvPr/>
        </p:nvSpPr>
        <p:spPr>
          <a:xfrm>
            <a:off x="7422345" y="4801511"/>
            <a:ext cx="1901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39200"/>
                </a:solidFill>
                <a:latin typeface="Abadi" panose="020B0604020104020204" pitchFamily="34" charset="0"/>
              </a:rPr>
              <a:t>In aggiunta</a:t>
            </a:r>
          </a:p>
          <a:p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15.000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01C5F96A-C59D-5ABE-22FF-93AD14CC69AC}"/>
              </a:ext>
            </a:extLst>
          </p:cNvPr>
          <p:cNvSpPr/>
          <p:nvPr/>
        </p:nvSpPr>
        <p:spPr>
          <a:xfrm>
            <a:off x="9217040" y="4982441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4AF176E1-7026-4F13-D024-F193306CC365}"/>
              </a:ext>
            </a:extLst>
          </p:cNvPr>
          <p:cNvCxnSpPr>
            <a:cxnSpLocks/>
          </p:cNvCxnSpPr>
          <p:nvPr/>
        </p:nvCxnSpPr>
        <p:spPr>
          <a:xfrm flipV="1">
            <a:off x="4766621" y="5848546"/>
            <a:ext cx="7212520" cy="9381"/>
          </a:xfrm>
          <a:prstGeom prst="line">
            <a:avLst/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C782DFC-F24F-D10B-4BD7-0BFB291144AE}"/>
              </a:ext>
            </a:extLst>
          </p:cNvPr>
          <p:cNvSpPr txBox="1"/>
          <p:nvPr/>
        </p:nvSpPr>
        <p:spPr>
          <a:xfrm>
            <a:off x="9887425" y="5854649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39200"/>
                </a:solidFill>
                <a:latin typeface="Abadi" panose="020B0604020104020204" pitchFamily="34" charset="0"/>
              </a:rPr>
              <a:t>203.000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729FCAE-1B27-937E-61D5-050A60464ABB}"/>
              </a:ext>
            </a:extLst>
          </p:cNvPr>
          <p:cNvSpPr txBox="1"/>
          <p:nvPr/>
        </p:nvSpPr>
        <p:spPr>
          <a:xfrm>
            <a:off x="5473080" y="5902430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Abadi" panose="020B0604020104020204" pitchFamily="34" charset="0"/>
              </a:rPr>
              <a:t>485.000</a:t>
            </a:r>
          </a:p>
        </p:txBody>
      </p:sp>
      <p:pic>
        <p:nvPicPr>
          <p:cNvPr id="24" name="Immagine 23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8191F806-8B8B-14F1-F939-5F8C56445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4" y="4792879"/>
            <a:ext cx="1586587" cy="1123832"/>
          </a:xfrm>
          <a:prstGeom prst="rect">
            <a:avLst/>
          </a:prstGeom>
        </p:spPr>
      </p:pic>
      <p:pic>
        <p:nvPicPr>
          <p:cNvPr id="25" name="Immagine 24" descr="Immagine che contiene solare, cielo, Energia solare, energia solare&#10;&#10;Descrizione generata automaticamente">
            <a:extLst>
              <a:ext uri="{FF2B5EF4-FFF2-40B4-BE49-F238E27FC236}">
                <a16:creationId xmlns:a16="http://schemas.microsoft.com/office/drawing/2014/main" id="{EE1A0536-538D-7D1C-09A6-9C741FBF6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7" y="3680178"/>
            <a:ext cx="1586586" cy="1123831"/>
          </a:xfrm>
          <a:prstGeom prst="rect">
            <a:avLst/>
          </a:prstGeom>
        </p:spPr>
      </p:pic>
      <p:pic>
        <p:nvPicPr>
          <p:cNvPr id="26" name="Immagine 25" descr="Immagine che contiene persona, vestiti, uomo, Tecnico&#10;&#10;Descrizione generata automaticamente">
            <a:extLst>
              <a:ext uri="{FF2B5EF4-FFF2-40B4-BE49-F238E27FC236}">
                <a16:creationId xmlns:a16="http://schemas.microsoft.com/office/drawing/2014/main" id="{74106469-C2C2-E046-AD3A-FB29B5BF3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6" y="1454150"/>
            <a:ext cx="1586585" cy="112383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7378626-97DF-ED68-C8D0-EE583EF8B71A}"/>
              </a:ext>
            </a:extLst>
          </p:cNvPr>
          <p:cNvSpPr txBox="1"/>
          <p:nvPr/>
        </p:nvSpPr>
        <p:spPr>
          <a:xfrm>
            <a:off x="3118145" y="1615707"/>
            <a:ext cx="172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Bene 4.0 (macchina)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7B9FB05-C8F8-39F3-304C-7F9DDC2548BE}"/>
              </a:ext>
            </a:extLst>
          </p:cNvPr>
          <p:cNvSpPr txBox="1"/>
          <p:nvPr/>
        </p:nvSpPr>
        <p:spPr>
          <a:xfrm>
            <a:off x="3085039" y="2829619"/>
            <a:ext cx="172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Software Energy </a:t>
            </a:r>
            <a:r>
              <a:rPr lang="it-IT" sz="2000" dirty="0" err="1">
                <a:latin typeface="Abadi" panose="020B0604020104020204" pitchFamily="34" charset="0"/>
              </a:rPr>
              <a:t>Meter</a:t>
            </a:r>
            <a:endParaRPr lang="it-IT" sz="2000" dirty="0">
              <a:latin typeface="Abadi" panose="020B0604020104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4825629-8729-857A-0A19-075025B0E6C2}"/>
              </a:ext>
            </a:extLst>
          </p:cNvPr>
          <p:cNvSpPr txBox="1"/>
          <p:nvPr/>
        </p:nvSpPr>
        <p:spPr>
          <a:xfrm>
            <a:off x="3094518" y="404137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Impianto FTV</a:t>
            </a:r>
          </a:p>
          <a:p>
            <a:pPr algn="ctr"/>
            <a:r>
              <a:rPr lang="it-IT" sz="1600" i="1" dirty="0">
                <a:latin typeface="Abadi" panose="020B0604020104020204" pitchFamily="34" charset="0"/>
              </a:rPr>
              <a:t>(200 kWp)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E04CF2A-BE28-1CE2-5410-857256751CF6}"/>
              </a:ext>
            </a:extLst>
          </p:cNvPr>
          <p:cNvSpPr txBox="1"/>
          <p:nvPr/>
        </p:nvSpPr>
        <p:spPr>
          <a:xfrm>
            <a:off x="3085039" y="4985388"/>
            <a:ext cx="172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badi" panose="020B0604020104020204" pitchFamily="34" charset="0"/>
              </a:rPr>
              <a:t>Revisore Legale</a:t>
            </a:r>
          </a:p>
          <a:p>
            <a:r>
              <a:rPr lang="it-IT" dirty="0">
                <a:latin typeface="Abadi" panose="020B0604020104020204" pitchFamily="34" charset="0"/>
              </a:rPr>
              <a:t>+ certificatori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83A1D2DB-39C7-3260-EE2C-B195F8A2E548}"/>
              </a:ext>
            </a:extLst>
          </p:cNvPr>
          <p:cNvSpPr/>
          <p:nvPr/>
        </p:nvSpPr>
        <p:spPr>
          <a:xfrm>
            <a:off x="4808506" y="2967481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E6401157-616A-B331-1944-1D1ED86E3AFE}"/>
              </a:ext>
            </a:extLst>
          </p:cNvPr>
          <p:cNvSpPr/>
          <p:nvPr/>
        </p:nvSpPr>
        <p:spPr>
          <a:xfrm>
            <a:off x="4808506" y="4050368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2AE8D7D0-3191-FB94-7460-2DD9157A5C9A}"/>
              </a:ext>
            </a:extLst>
          </p:cNvPr>
          <p:cNvSpPr/>
          <p:nvPr/>
        </p:nvSpPr>
        <p:spPr>
          <a:xfrm>
            <a:off x="4808506" y="5102513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BBFE12A-2D27-3C93-1D45-C675491659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810"/>
          <a:stretch/>
        </p:blipFill>
        <p:spPr>
          <a:xfrm>
            <a:off x="1498564" y="2563098"/>
            <a:ext cx="1595954" cy="1144032"/>
          </a:xfrm>
          <a:prstGeom prst="rect">
            <a:avLst/>
          </a:prstGeom>
        </p:spPr>
      </p:pic>
      <p:sp>
        <p:nvSpPr>
          <p:cNvPr id="35" name="Sottotitolo 2">
            <a:extLst>
              <a:ext uri="{FF2B5EF4-FFF2-40B4-BE49-F238E27FC236}">
                <a16:creationId xmlns:a16="http://schemas.microsoft.com/office/drawing/2014/main" id="{41C225BC-A274-81DF-AC0B-034225C44A12}"/>
              </a:ext>
            </a:extLst>
          </p:cNvPr>
          <p:cNvSpPr txBox="1">
            <a:spLocks/>
          </p:cNvSpPr>
          <p:nvPr/>
        </p:nvSpPr>
        <p:spPr>
          <a:xfrm rot="16200000">
            <a:off x="-1507531" y="3253783"/>
            <a:ext cx="4454568" cy="85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800" b="1" dirty="0">
                <a:solidFill>
                  <a:srgbClr val="F39200"/>
                </a:solidFill>
                <a:latin typeface="Abadi" pitchFamily="34"/>
              </a:rPr>
              <a:t>Case study 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F5FD1D3-4435-93A5-AC1C-A463D3D36883}"/>
              </a:ext>
            </a:extLst>
          </p:cNvPr>
          <p:cNvSpPr txBox="1"/>
          <p:nvPr/>
        </p:nvSpPr>
        <p:spPr>
          <a:xfrm>
            <a:off x="7444395" y="2714657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Credito</a:t>
            </a:r>
          </a:p>
          <a:p>
            <a:pPr algn="ctr"/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40%</a:t>
            </a:r>
          </a:p>
        </p:txBody>
      </p:sp>
      <p:sp>
        <p:nvSpPr>
          <p:cNvPr id="37" name="Parentesi graffa chiusa 36">
            <a:extLst>
              <a:ext uri="{FF2B5EF4-FFF2-40B4-BE49-F238E27FC236}">
                <a16:creationId xmlns:a16="http://schemas.microsoft.com/office/drawing/2014/main" id="{8BB515BA-B03A-1866-3167-9254D41F7FA0}"/>
              </a:ext>
            </a:extLst>
          </p:cNvPr>
          <p:cNvSpPr/>
          <p:nvPr/>
        </p:nvSpPr>
        <p:spPr>
          <a:xfrm>
            <a:off x="7034629" y="1606550"/>
            <a:ext cx="387716" cy="3107943"/>
          </a:xfrm>
          <a:prstGeom prst="rightBrace">
            <a:avLst/>
          </a:prstGeom>
          <a:ln w="28575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Parentesi graffa chiusa 37">
            <a:extLst>
              <a:ext uri="{FF2B5EF4-FFF2-40B4-BE49-F238E27FC236}">
                <a16:creationId xmlns:a16="http://schemas.microsoft.com/office/drawing/2014/main" id="{676E7BDC-39FA-D2B2-37BA-6ECEFCDD20EA}"/>
              </a:ext>
            </a:extLst>
          </p:cNvPr>
          <p:cNvSpPr/>
          <p:nvPr/>
        </p:nvSpPr>
        <p:spPr>
          <a:xfrm>
            <a:off x="7055119" y="4779264"/>
            <a:ext cx="387716" cy="876683"/>
          </a:xfrm>
          <a:prstGeom prst="rightBrace">
            <a:avLst/>
          </a:prstGeom>
          <a:ln w="28575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90073020-6FB5-3D0D-4E4E-E848DDCE3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D82726-1EC6-8D27-879D-63E6A31C2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458" y="1144466"/>
            <a:ext cx="7099982" cy="3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/>
      <p:bldP spid="20" grpId="0" animBg="1"/>
      <p:bldP spid="22" grpId="0"/>
      <p:bldP spid="23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6" grpId="0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30B1CD06-C339-5DD6-5E52-CCB5D0AA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98C83-8D66-28C6-A605-FA94303E780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CHE RISULTATI PUOI OTTENERE?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54FFF031-674A-600D-DB5C-315DD354731F}"/>
              </a:ext>
            </a:extLst>
          </p:cNvPr>
          <p:cNvSpPr/>
          <p:nvPr/>
        </p:nvSpPr>
        <p:spPr>
          <a:xfrm>
            <a:off x="4810459" y="1812632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8D42D9-6C15-B3EB-EF40-EEC85D601B91}"/>
              </a:ext>
            </a:extLst>
          </p:cNvPr>
          <p:cNvSpPr txBox="1"/>
          <p:nvPr/>
        </p:nvSpPr>
        <p:spPr>
          <a:xfrm>
            <a:off x="5585248" y="169653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500.000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26287F4-272D-F325-9EFA-493D82E8652E}"/>
              </a:ext>
            </a:extLst>
          </p:cNvPr>
          <p:cNvSpPr txBox="1"/>
          <p:nvPr/>
        </p:nvSpPr>
        <p:spPr>
          <a:xfrm>
            <a:off x="10167018" y="165852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225.000</a:t>
            </a:r>
          </a:p>
        </p:txBody>
      </p:sp>
      <p:sp>
        <p:nvSpPr>
          <p:cNvPr id="41" name="Freccia a destra 40">
            <a:extLst>
              <a:ext uri="{FF2B5EF4-FFF2-40B4-BE49-F238E27FC236}">
                <a16:creationId xmlns:a16="http://schemas.microsoft.com/office/drawing/2014/main" id="{CA3ABBAD-564D-7268-C2A9-7C71D991CAEB}"/>
              </a:ext>
            </a:extLst>
          </p:cNvPr>
          <p:cNvSpPr/>
          <p:nvPr/>
        </p:nvSpPr>
        <p:spPr>
          <a:xfrm>
            <a:off x="9217041" y="1752537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15AA8B3-84C5-E433-6B48-5439F329EA04}"/>
              </a:ext>
            </a:extLst>
          </p:cNvPr>
          <p:cNvSpPr txBox="1"/>
          <p:nvPr/>
        </p:nvSpPr>
        <p:spPr>
          <a:xfrm>
            <a:off x="5702148" y="2873015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200.000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C289FDD-4133-5552-C4CE-E69480D48497}"/>
              </a:ext>
            </a:extLst>
          </p:cNvPr>
          <p:cNvSpPr txBox="1"/>
          <p:nvPr/>
        </p:nvSpPr>
        <p:spPr>
          <a:xfrm>
            <a:off x="10188484" y="2733118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90.000</a:t>
            </a:r>
          </a:p>
        </p:txBody>
      </p:sp>
      <p:sp>
        <p:nvSpPr>
          <p:cNvPr id="44" name="Freccia a destra 43">
            <a:extLst>
              <a:ext uri="{FF2B5EF4-FFF2-40B4-BE49-F238E27FC236}">
                <a16:creationId xmlns:a16="http://schemas.microsoft.com/office/drawing/2014/main" id="{54E71DF1-D179-565B-CAA7-15422C0A330C}"/>
              </a:ext>
            </a:extLst>
          </p:cNvPr>
          <p:cNvSpPr/>
          <p:nvPr/>
        </p:nvSpPr>
        <p:spPr>
          <a:xfrm>
            <a:off x="9220536" y="2810462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8AA7E1F-F36E-8542-2A5D-4B4A6C7A4EFF}"/>
              </a:ext>
            </a:extLst>
          </p:cNvPr>
          <p:cNvSpPr txBox="1"/>
          <p:nvPr/>
        </p:nvSpPr>
        <p:spPr>
          <a:xfrm>
            <a:off x="5537200" y="3916569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120.000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14894F4-F140-AE3F-AD67-D475EE8C6645}"/>
              </a:ext>
            </a:extLst>
          </p:cNvPr>
          <p:cNvSpPr txBox="1"/>
          <p:nvPr/>
        </p:nvSpPr>
        <p:spPr>
          <a:xfrm>
            <a:off x="10186275" y="382653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54.000</a:t>
            </a:r>
          </a:p>
        </p:txBody>
      </p:sp>
      <p:sp>
        <p:nvSpPr>
          <p:cNvPr id="47" name="Freccia a destra 46">
            <a:extLst>
              <a:ext uri="{FF2B5EF4-FFF2-40B4-BE49-F238E27FC236}">
                <a16:creationId xmlns:a16="http://schemas.microsoft.com/office/drawing/2014/main" id="{43E1B6BB-EA5B-709D-943C-E39E0ED4F540}"/>
              </a:ext>
            </a:extLst>
          </p:cNvPr>
          <p:cNvSpPr/>
          <p:nvPr/>
        </p:nvSpPr>
        <p:spPr>
          <a:xfrm>
            <a:off x="9217041" y="3968750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F2A4FA2-8E61-103F-4502-2C0895BE92C6}"/>
              </a:ext>
            </a:extLst>
          </p:cNvPr>
          <p:cNvSpPr txBox="1"/>
          <p:nvPr/>
        </p:nvSpPr>
        <p:spPr>
          <a:xfrm>
            <a:off x="5537200" y="4828704"/>
            <a:ext cx="1479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5.000 +</a:t>
            </a:r>
          </a:p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14.000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FF5AB44-68F1-25C7-8E08-0B2AC1CD6E23}"/>
              </a:ext>
            </a:extLst>
          </p:cNvPr>
          <p:cNvSpPr txBox="1"/>
          <p:nvPr/>
        </p:nvSpPr>
        <p:spPr>
          <a:xfrm>
            <a:off x="10179973" y="4899093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5D625F"/>
                </a:solidFill>
                <a:latin typeface="Abadi" panose="020B0604020104020204" pitchFamily="34" charset="0"/>
              </a:rPr>
              <a:t>15.000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3144437-CE74-C558-9BEB-5812FD655F62}"/>
              </a:ext>
            </a:extLst>
          </p:cNvPr>
          <p:cNvSpPr txBox="1"/>
          <p:nvPr/>
        </p:nvSpPr>
        <p:spPr>
          <a:xfrm>
            <a:off x="7611228" y="4801511"/>
            <a:ext cx="1901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39200"/>
                </a:solidFill>
                <a:latin typeface="Abadi" panose="020B0604020104020204" pitchFamily="34" charset="0"/>
              </a:rPr>
              <a:t>In aggiunta</a:t>
            </a:r>
          </a:p>
          <a:p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15.000</a:t>
            </a:r>
          </a:p>
        </p:txBody>
      </p:sp>
      <p:sp>
        <p:nvSpPr>
          <p:cNvPr id="51" name="Freccia a destra 50">
            <a:extLst>
              <a:ext uri="{FF2B5EF4-FFF2-40B4-BE49-F238E27FC236}">
                <a16:creationId xmlns:a16="http://schemas.microsoft.com/office/drawing/2014/main" id="{AE0CBCB4-7179-2C50-869F-684002D6132E}"/>
              </a:ext>
            </a:extLst>
          </p:cNvPr>
          <p:cNvSpPr/>
          <p:nvPr/>
        </p:nvSpPr>
        <p:spPr>
          <a:xfrm>
            <a:off x="9217040" y="4982441"/>
            <a:ext cx="544945" cy="314037"/>
          </a:xfrm>
          <a:prstGeom prst="rightArrow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FF892741-7C09-2919-E1EF-0A1C15C467F7}"/>
              </a:ext>
            </a:extLst>
          </p:cNvPr>
          <p:cNvCxnSpPr>
            <a:cxnSpLocks/>
          </p:cNvCxnSpPr>
          <p:nvPr/>
        </p:nvCxnSpPr>
        <p:spPr>
          <a:xfrm flipV="1">
            <a:off x="4766621" y="5848546"/>
            <a:ext cx="7212520" cy="9381"/>
          </a:xfrm>
          <a:prstGeom prst="line">
            <a:avLst/>
          </a:prstGeom>
          <a:ln w="38100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195D7CF-5DC5-48C8-C490-1B2F035D2EB3}"/>
              </a:ext>
            </a:extLst>
          </p:cNvPr>
          <p:cNvSpPr txBox="1"/>
          <p:nvPr/>
        </p:nvSpPr>
        <p:spPr>
          <a:xfrm>
            <a:off x="9887425" y="5854649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39200"/>
                </a:solidFill>
                <a:latin typeface="Abadi" panose="020B0604020104020204" pitchFamily="34" charset="0"/>
              </a:rPr>
              <a:t>384.000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ED22BE53-5CBE-E092-08D0-63D49C4CAED3}"/>
              </a:ext>
            </a:extLst>
          </p:cNvPr>
          <p:cNvSpPr txBox="1"/>
          <p:nvPr/>
        </p:nvSpPr>
        <p:spPr>
          <a:xfrm>
            <a:off x="5309554" y="593016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Abadi" panose="020B0604020104020204" pitchFamily="34" charset="0"/>
              </a:rPr>
              <a:t>839.000</a:t>
            </a:r>
          </a:p>
        </p:txBody>
      </p:sp>
      <p:pic>
        <p:nvPicPr>
          <p:cNvPr id="55" name="Immagine 54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EA2EF4FD-3F7E-A266-61CB-858EB9ADE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4" y="4792879"/>
            <a:ext cx="1586587" cy="1123832"/>
          </a:xfrm>
          <a:prstGeom prst="rect">
            <a:avLst/>
          </a:prstGeom>
        </p:spPr>
      </p:pic>
      <p:pic>
        <p:nvPicPr>
          <p:cNvPr id="56" name="Immagine 55" descr="Immagine che contiene solare, cielo, Energia solare, energia solare&#10;&#10;Descrizione generata automaticamente">
            <a:extLst>
              <a:ext uri="{FF2B5EF4-FFF2-40B4-BE49-F238E27FC236}">
                <a16:creationId xmlns:a16="http://schemas.microsoft.com/office/drawing/2014/main" id="{0F01ADD6-B6A3-523B-8962-0A1C7913C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7" y="3680178"/>
            <a:ext cx="1586586" cy="1123831"/>
          </a:xfrm>
          <a:prstGeom prst="rect">
            <a:avLst/>
          </a:prstGeom>
        </p:spPr>
      </p:pic>
      <p:pic>
        <p:nvPicPr>
          <p:cNvPr id="57" name="Immagine 56" descr="Immagine che contiene persona, vestiti, uomo, Tecnico&#10;&#10;Descrizione generata automaticamente">
            <a:extLst>
              <a:ext uri="{FF2B5EF4-FFF2-40B4-BE49-F238E27FC236}">
                <a16:creationId xmlns:a16="http://schemas.microsoft.com/office/drawing/2014/main" id="{FFF8E09B-4489-A9CF-EE5E-A675B9ED8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6" y="1454150"/>
            <a:ext cx="1586585" cy="1123831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20C09083-9E97-57DE-F4F9-E21F8257BFE5}"/>
              </a:ext>
            </a:extLst>
          </p:cNvPr>
          <p:cNvSpPr txBox="1"/>
          <p:nvPr/>
        </p:nvSpPr>
        <p:spPr>
          <a:xfrm>
            <a:off x="3168042" y="1615707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Bene 4.0</a:t>
            </a:r>
          </a:p>
          <a:p>
            <a:r>
              <a:rPr lang="it-IT" sz="2000" dirty="0">
                <a:latin typeface="Abadi" panose="020B0604020104020204" pitchFamily="34" charset="0"/>
              </a:rPr>
              <a:t>Impianto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EEF770B-73DE-86B0-2158-515EF7C9FCCA}"/>
              </a:ext>
            </a:extLst>
          </p:cNvPr>
          <p:cNvSpPr txBox="1"/>
          <p:nvPr/>
        </p:nvSpPr>
        <p:spPr>
          <a:xfrm>
            <a:off x="3085039" y="2829619"/>
            <a:ext cx="172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Sistema Power Quality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A3F68AD9-1FDF-0ADD-A9C3-4D501CA3ABDC}"/>
              </a:ext>
            </a:extLst>
          </p:cNvPr>
          <p:cNvSpPr txBox="1"/>
          <p:nvPr/>
        </p:nvSpPr>
        <p:spPr>
          <a:xfrm>
            <a:off x="3094518" y="404137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badi" panose="020B0604020104020204" pitchFamily="34" charset="0"/>
              </a:rPr>
              <a:t>Impianto FTV</a:t>
            </a:r>
          </a:p>
          <a:p>
            <a:pPr algn="ctr"/>
            <a:r>
              <a:rPr lang="it-IT" sz="1600" i="1" dirty="0">
                <a:latin typeface="Abadi" panose="020B0604020104020204" pitchFamily="34" charset="0"/>
              </a:rPr>
              <a:t>(120 kWp)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F1A45C6-A076-1C39-1752-0F7E8F7E94B9}"/>
              </a:ext>
            </a:extLst>
          </p:cNvPr>
          <p:cNvSpPr txBox="1"/>
          <p:nvPr/>
        </p:nvSpPr>
        <p:spPr>
          <a:xfrm>
            <a:off x="3085039" y="4985388"/>
            <a:ext cx="172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badi" panose="020B0604020104020204" pitchFamily="34" charset="0"/>
              </a:rPr>
              <a:t>Revisore Legale</a:t>
            </a:r>
          </a:p>
          <a:p>
            <a:r>
              <a:rPr lang="it-IT" dirty="0">
                <a:latin typeface="Abadi" panose="020B0604020104020204" pitchFamily="34" charset="0"/>
              </a:rPr>
              <a:t>+ certificatori</a:t>
            </a:r>
          </a:p>
        </p:txBody>
      </p:sp>
      <p:sp>
        <p:nvSpPr>
          <p:cNvPr id="62" name="Freccia a destra 61">
            <a:extLst>
              <a:ext uri="{FF2B5EF4-FFF2-40B4-BE49-F238E27FC236}">
                <a16:creationId xmlns:a16="http://schemas.microsoft.com/office/drawing/2014/main" id="{789C42CF-C392-B377-1BB0-8C7EE414AAB1}"/>
              </a:ext>
            </a:extLst>
          </p:cNvPr>
          <p:cNvSpPr/>
          <p:nvPr/>
        </p:nvSpPr>
        <p:spPr>
          <a:xfrm>
            <a:off x="4808506" y="2967481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63" name="Freccia a destra 62">
            <a:extLst>
              <a:ext uri="{FF2B5EF4-FFF2-40B4-BE49-F238E27FC236}">
                <a16:creationId xmlns:a16="http://schemas.microsoft.com/office/drawing/2014/main" id="{0BA99AB6-E5B9-22D2-CA13-FF3715263577}"/>
              </a:ext>
            </a:extLst>
          </p:cNvPr>
          <p:cNvSpPr/>
          <p:nvPr/>
        </p:nvSpPr>
        <p:spPr>
          <a:xfrm>
            <a:off x="4808506" y="4050368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64" name="Freccia a destra 63">
            <a:extLst>
              <a:ext uri="{FF2B5EF4-FFF2-40B4-BE49-F238E27FC236}">
                <a16:creationId xmlns:a16="http://schemas.microsoft.com/office/drawing/2014/main" id="{701E701D-CA21-D67C-1F82-F1A03E82FAEE}"/>
              </a:ext>
            </a:extLst>
          </p:cNvPr>
          <p:cNvSpPr/>
          <p:nvPr/>
        </p:nvSpPr>
        <p:spPr>
          <a:xfrm>
            <a:off x="4808506" y="5102513"/>
            <a:ext cx="544945" cy="314037"/>
          </a:xfrm>
          <a:prstGeom prst="rightArrow">
            <a:avLst/>
          </a:prstGeom>
          <a:solidFill>
            <a:srgbClr val="EAE9E9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5D625F"/>
              </a:solidFill>
              <a:latin typeface="Abadi" panose="020B0604020104020204" pitchFamily="34" charset="0"/>
            </a:endParaRPr>
          </a:p>
        </p:txBody>
      </p:sp>
      <p:sp>
        <p:nvSpPr>
          <p:cNvPr id="65" name="Sottotitolo 2">
            <a:extLst>
              <a:ext uri="{FF2B5EF4-FFF2-40B4-BE49-F238E27FC236}">
                <a16:creationId xmlns:a16="http://schemas.microsoft.com/office/drawing/2014/main" id="{D453A199-9E70-0008-A638-130B98144A9A}"/>
              </a:ext>
            </a:extLst>
          </p:cNvPr>
          <p:cNvSpPr txBox="1">
            <a:spLocks/>
          </p:cNvSpPr>
          <p:nvPr/>
        </p:nvSpPr>
        <p:spPr>
          <a:xfrm rot="16200000">
            <a:off x="-1507531" y="3253783"/>
            <a:ext cx="4454568" cy="85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800" b="1" dirty="0">
                <a:solidFill>
                  <a:srgbClr val="F39200"/>
                </a:solidFill>
                <a:latin typeface="Abadi" pitchFamily="34"/>
              </a:rPr>
              <a:t>Case study B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0F60CB1-B157-4699-D04E-D3218E2C9484}"/>
              </a:ext>
            </a:extLst>
          </p:cNvPr>
          <p:cNvSpPr txBox="1"/>
          <p:nvPr/>
        </p:nvSpPr>
        <p:spPr>
          <a:xfrm>
            <a:off x="7678544" y="2714657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Credito</a:t>
            </a:r>
          </a:p>
          <a:p>
            <a:pPr algn="ctr"/>
            <a:r>
              <a:rPr lang="it-IT" sz="2800" b="1" dirty="0">
                <a:solidFill>
                  <a:srgbClr val="F39200"/>
                </a:solidFill>
                <a:latin typeface="Abadi" panose="020B0604020104020204" pitchFamily="34" charset="0"/>
              </a:rPr>
              <a:t>45%</a:t>
            </a:r>
          </a:p>
        </p:txBody>
      </p:sp>
      <p:sp>
        <p:nvSpPr>
          <p:cNvPr id="67" name="Parentesi graffa chiusa 66">
            <a:extLst>
              <a:ext uri="{FF2B5EF4-FFF2-40B4-BE49-F238E27FC236}">
                <a16:creationId xmlns:a16="http://schemas.microsoft.com/office/drawing/2014/main" id="{602B2D13-07AC-FC11-5CEF-88B8F3EA7B46}"/>
              </a:ext>
            </a:extLst>
          </p:cNvPr>
          <p:cNvSpPr/>
          <p:nvPr/>
        </p:nvSpPr>
        <p:spPr>
          <a:xfrm>
            <a:off x="7295784" y="1606550"/>
            <a:ext cx="387716" cy="3107943"/>
          </a:xfrm>
          <a:prstGeom prst="rightBrace">
            <a:avLst/>
          </a:prstGeom>
          <a:ln w="28575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Parentesi graffa chiusa 67">
            <a:extLst>
              <a:ext uri="{FF2B5EF4-FFF2-40B4-BE49-F238E27FC236}">
                <a16:creationId xmlns:a16="http://schemas.microsoft.com/office/drawing/2014/main" id="{7E24DBA3-26DA-CC1A-9299-985C87F46B1C}"/>
              </a:ext>
            </a:extLst>
          </p:cNvPr>
          <p:cNvSpPr/>
          <p:nvPr/>
        </p:nvSpPr>
        <p:spPr>
          <a:xfrm>
            <a:off x="7295784" y="4779264"/>
            <a:ext cx="387716" cy="876683"/>
          </a:xfrm>
          <a:prstGeom prst="rightBrace">
            <a:avLst/>
          </a:prstGeom>
          <a:ln w="28575">
            <a:solidFill>
              <a:srgbClr val="F3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15EEED9A-3D63-B2CF-0CA1-8F2C7AE1BB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30" r="10848"/>
          <a:stretch/>
        </p:blipFill>
        <p:spPr>
          <a:xfrm>
            <a:off x="1499061" y="2577786"/>
            <a:ext cx="1585482" cy="1112895"/>
          </a:xfrm>
          <a:prstGeom prst="rect">
            <a:avLst/>
          </a:prstGeom>
        </p:spPr>
      </p:pic>
      <p:pic>
        <p:nvPicPr>
          <p:cNvPr id="71" name="Immagine 70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8D7F245D-F844-8D1D-2F69-81345241C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  <p:pic>
        <p:nvPicPr>
          <p:cNvPr id="9" name="Immagine 8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7A1ED01B-BAC2-185B-1C60-F42E9E5A24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14" y="1061596"/>
            <a:ext cx="7188425" cy="40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40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/>
      <p:bldP spid="49" grpId="0"/>
      <p:bldP spid="50" grpId="0"/>
      <p:bldP spid="51" grpId="0" animBg="1"/>
      <p:bldP spid="53" grpId="0"/>
      <p:bldP spid="54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6" grpId="0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3F0BD4-630E-EC68-8FFF-E40B9A4E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61" y="915229"/>
            <a:ext cx="9568874" cy="536133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813488-2DA1-0C1E-9E5B-3FFDCCD94BEA}"/>
              </a:ext>
            </a:extLst>
          </p:cNvPr>
          <p:cNvSpPr txBox="1"/>
          <p:nvPr/>
        </p:nvSpPr>
        <p:spPr>
          <a:xfrm rot="20185498">
            <a:off x="1432558" y="3013501"/>
            <a:ext cx="8667757" cy="830997"/>
          </a:xfrm>
          <a:prstGeom prst="rect">
            <a:avLst/>
          </a:prstGeom>
          <a:solidFill>
            <a:srgbClr val="C5E0B4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PAGAMENTO A SUCCESS-FEE</a:t>
            </a: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7FF92ADF-9A8E-5ADA-9B23-3C65A348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10" name="Immagine 9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0EAE6CB1-3212-27DE-0D96-11681B882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A4CE36-3A93-6C29-5B08-CCB10E038DB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 NOSTRI PLUS</a:t>
            </a:r>
          </a:p>
        </p:txBody>
      </p:sp>
    </p:spTree>
    <p:extLst>
      <p:ext uri="{BB962C8B-B14F-4D97-AF65-F5344CB8AC3E}">
        <p14:creationId xmlns:p14="http://schemas.microsoft.com/office/powerpoint/2010/main" val="6706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1492438E-F1FE-E6E1-AF5F-53E3FC453EEB}"/>
              </a:ext>
            </a:extLst>
          </p:cNvPr>
          <p:cNvSpPr/>
          <p:nvPr/>
        </p:nvSpPr>
        <p:spPr>
          <a:xfrm>
            <a:off x="8795657" y="1175657"/>
            <a:ext cx="2312610" cy="280610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C7335D-C8D5-416C-1DF9-56A8CBC840E2}"/>
              </a:ext>
            </a:extLst>
          </p:cNvPr>
          <p:cNvSpPr txBox="1"/>
          <p:nvPr/>
        </p:nvSpPr>
        <p:spPr>
          <a:xfrm>
            <a:off x="6531428" y="1128538"/>
            <a:ext cx="495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Aptos" panose="020B0004020202020204" pitchFamily="34" charset="0"/>
              </a:rPr>
              <a:t>Fee</a:t>
            </a:r>
            <a:r>
              <a:rPr lang="it-IT" b="1" dirty="0">
                <a:latin typeface="Aptos" panose="020B0004020202020204" pitchFamily="34" charset="0"/>
              </a:rPr>
              <a:t> di consulenza </a:t>
            </a:r>
            <a:r>
              <a:rPr lang="it-IT" dirty="0">
                <a:latin typeface="Aptos" panose="020B0004020202020204" pitchFamily="34" charset="0"/>
              </a:rPr>
              <a:t>da 2.500,00 € - 5.000,00 €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7EE57E1-090B-E90A-AA85-9C3108B0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53" r="8907" b="75109"/>
          <a:stretch/>
        </p:blipFill>
        <p:spPr>
          <a:xfrm>
            <a:off x="92364" y="1876099"/>
            <a:ext cx="6003636" cy="535579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CB158485-B48F-E73D-7419-C891540DA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ECF224C-6FD8-B166-3085-AA3465A6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32" r="8907" b="80232"/>
          <a:stretch/>
        </p:blipFill>
        <p:spPr>
          <a:xfrm>
            <a:off x="92361" y="1014136"/>
            <a:ext cx="6003636" cy="6056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DC8A6FC-4419-56FA-983B-74B0BF64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4" t="60172" r="7723" b="29733"/>
          <a:stretch/>
        </p:blipFill>
        <p:spPr>
          <a:xfrm>
            <a:off x="153970" y="3526948"/>
            <a:ext cx="6003636" cy="10130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8214D66-4AFD-C00C-54F5-FE69D98A6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4" t="70272" r="7723" b="20483"/>
          <a:stretch/>
        </p:blipFill>
        <p:spPr>
          <a:xfrm>
            <a:off x="149132" y="5277428"/>
            <a:ext cx="6003636" cy="92764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FDDC4E9-F8E7-302A-33F7-1AEDD758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39" r="8907" b="62523"/>
          <a:stretch/>
        </p:blipFill>
        <p:spPr>
          <a:xfrm>
            <a:off x="92364" y="2411678"/>
            <a:ext cx="6003636" cy="535579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9F47A525-1484-D241-513F-9732F3FC14FB}"/>
              </a:ext>
            </a:extLst>
          </p:cNvPr>
          <p:cNvSpPr/>
          <p:nvPr/>
        </p:nvSpPr>
        <p:spPr>
          <a:xfrm>
            <a:off x="6887027" y="3628067"/>
            <a:ext cx="1908629" cy="280610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72DB549-0C9D-A113-6A00-03BE9819B9DA}"/>
              </a:ext>
            </a:extLst>
          </p:cNvPr>
          <p:cNvSpPr/>
          <p:nvPr/>
        </p:nvSpPr>
        <p:spPr>
          <a:xfrm>
            <a:off x="6887027" y="6001153"/>
            <a:ext cx="1439335" cy="280610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31700D-A1C5-492A-A586-D123FADE0D97}"/>
              </a:ext>
            </a:extLst>
          </p:cNvPr>
          <p:cNvSpPr txBox="1"/>
          <p:nvPr/>
        </p:nvSpPr>
        <p:spPr>
          <a:xfrm>
            <a:off x="6531429" y="1664625"/>
            <a:ext cx="4370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ptos" panose="020B0004020202020204" pitchFamily="34" charset="0"/>
              </a:rPr>
              <a:t>Primo acconto: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Acconto </a:t>
            </a:r>
            <a:r>
              <a:rPr lang="it-IT" dirty="0" err="1">
                <a:latin typeface="Aptos" panose="020B0004020202020204" pitchFamily="34" charset="0"/>
              </a:rPr>
              <a:t>Finply</a:t>
            </a:r>
            <a:r>
              <a:rPr lang="it-IT" dirty="0">
                <a:latin typeface="Aptos" panose="020B0004020202020204" pitchFamily="34" charset="0"/>
              </a:rPr>
              <a:t> scalato dalla success </a:t>
            </a:r>
            <a:r>
              <a:rPr lang="it-IT" dirty="0" err="1">
                <a:latin typeface="Aptos" panose="020B0004020202020204" pitchFamily="34" charset="0"/>
              </a:rPr>
              <a:t>fee</a:t>
            </a:r>
            <a:r>
              <a:rPr lang="it-IT" dirty="0">
                <a:latin typeface="Aptos" panose="020B0004020202020204" pitchFamily="34" charset="0"/>
              </a:rPr>
              <a:t> finale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Costo della certificazione recuperato in aggiunta al credito fino a 10.000,00 €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865401-FEFC-C156-2D8A-21766B2193F5}"/>
              </a:ext>
            </a:extLst>
          </p:cNvPr>
          <p:cNvSpPr txBox="1"/>
          <p:nvPr/>
        </p:nvSpPr>
        <p:spPr>
          <a:xfrm>
            <a:off x="6531429" y="3294804"/>
            <a:ext cx="4370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ptos" panose="020B0004020202020204" pitchFamily="34" charset="0"/>
              </a:rPr>
              <a:t>Secondo acconto: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Costo della perizia (escluso dal credito come per la 4.0)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Costo della certificazione recuperato in aggiunta al credito fino a 10.000,00 €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69BDDD7-6D09-E6B5-C685-4E79ECFD4182}"/>
              </a:ext>
            </a:extLst>
          </p:cNvPr>
          <p:cNvSpPr txBox="1"/>
          <p:nvPr/>
        </p:nvSpPr>
        <p:spPr>
          <a:xfrm>
            <a:off x="6531429" y="5141087"/>
            <a:ext cx="4875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ptos" panose="020B0004020202020204" pitchFamily="34" charset="0"/>
              </a:rPr>
              <a:t>Saldo finale: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Costo ella certificazione fiscale recuperato in aggiunta al credito fino a 5.000,00 €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SUCCESS FEE (al netto dell’acconto)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7762855-9F36-8ACC-F916-4F5A9C4BF5C3}"/>
              </a:ext>
            </a:extLst>
          </p:cNvPr>
          <p:cNvCxnSpPr>
            <a:cxnSpLocks/>
          </p:cNvCxnSpPr>
          <p:nvPr/>
        </p:nvCxnSpPr>
        <p:spPr>
          <a:xfrm>
            <a:off x="6887027" y="2133602"/>
            <a:ext cx="356325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BF7DA178-7756-F2B5-9F28-7D2DD1A95243}"/>
              </a:ext>
            </a:extLst>
          </p:cNvPr>
          <p:cNvCxnSpPr>
            <a:cxnSpLocks/>
          </p:cNvCxnSpPr>
          <p:nvPr/>
        </p:nvCxnSpPr>
        <p:spPr>
          <a:xfrm>
            <a:off x="6887027" y="2668212"/>
            <a:ext cx="25327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5EBB09F-E423-F8BB-FEFB-3AE15D6EAF16}"/>
              </a:ext>
            </a:extLst>
          </p:cNvPr>
          <p:cNvCxnSpPr>
            <a:cxnSpLocks/>
          </p:cNvCxnSpPr>
          <p:nvPr/>
        </p:nvCxnSpPr>
        <p:spPr>
          <a:xfrm>
            <a:off x="6887027" y="4301068"/>
            <a:ext cx="25327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6057EC1E-258D-399E-A15F-FA5FE5F6B36E}"/>
              </a:ext>
            </a:extLst>
          </p:cNvPr>
          <p:cNvCxnSpPr>
            <a:cxnSpLocks/>
          </p:cNvCxnSpPr>
          <p:nvPr/>
        </p:nvCxnSpPr>
        <p:spPr>
          <a:xfrm>
            <a:off x="6872172" y="5602515"/>
            <a:ext cx="314752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Immagine 28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BA8F503A-9765-A1E1-2312-CC75D65AE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1ECED26-B033-63D2-3133-1D63B2134696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 NOSTRI PLUS</a:t>
            </a:r>
          </a:p>
        </p:txBody>
      </p:sp>
    </p:spTree>
    <p:extLst>
      <p:ext uri="{BB962C8B-B14F-4D97-AF65-F5344CB8AC3E}">
        <p14:creationId xmlns:p14="http://schemas.microsoft.com/office/powerpoint/2010/main" val="37265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/>
      <p:bldP spid="20" grpId="0" animBg="1"/>
      <p:bldP spid="21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BF539D-7C12-3024-1BF8-0CD20398EC21}"/>
              </a:ext>
            </a:extLst>
          </p:cNvPr>
          <p:cNvSpPr txBox="1"/>
          <p:nvPr/>
        </p:nvSpPr>
        <p:spPr>
          <a:xfrm>
            <a:off x="257667" y="1271486"/>
            <a:ext cx="7880879" cy="48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arenR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FINPLY</a:t>
            </a:r>
            <a:r>
              <a:rPr lang="it-IT" dirty="0">
                <a:latin typeface="Aptos" panose="020B0004020202020204" pitchFamily="34" charset="0"/>
              </a:rPr>
              <a:t> ti garantisce grazie ad una </a:t>
            </a:r>
            <a:r>
              <a:rPr lang="it-IT" cap="all" dirty="0">
                <a:latin typeface="Aptos" panose="020B0004020202020204" pitchFamily="34" charset="0"/>
              </a:rPr>
              <a:t>procedura certificata ed assicurata </a:t>
            </a:r>
            <a:r>
              <a:rPr lang="it-IT" dirty="0">
                <a:latin typeface="Aptos" panose="020B0004020202020204" pitchFamily="34" charset="0"/>
              </a:rPr>
              <a:t>senza eguali in Italia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arenR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FINPLY</a:t>
            </a:r>
            <a:r>
              <a:rPr lang="it-IT" dirty="0">
                <a:latin typeface="Aptos" panose="020B0004020202020204" pitchFamily="34" charset="0"/>
              </a:rPr>
              <a:t> è al tuo fianco perché lavora con formula </a:t>
            </a:r>
            <a:r>
              <a:rPr lang="it-IT" cap="all" dirty="0">
                <a:latin typeface="Aptos" panose="020B0004020202020204" pitchFamily="34" charset="0"/>
              </a:rPr>
              <a:t>Success-Fee</a:t>
            </a:r>
            <a:r>
              <a:rPr lang="it-IT" dirty="0">
                <a:latin typeface="Aptos" panose="020B0004020202020204" pitchFamily="34" charset="0"/>
              </a:rPr>
              <a:t> (pagamento commisurato al beneficio finale del cliente – WIN </a:t>
            </a:r>
            <a:r>
              <a:rPr lang="it-IT" dirty="0" err="1">
                <a:latin typeface="Aptos" panose="020B0004020202020204" pitchFamily="34" charset="0"/>
              </a:rPr>
              <a:t>WIN</a:t>
            </a:r>
            <a:r>
              <a:rPr lang="it-IT" dirty="0">
                <a:latin typeface="Aptos" panose="020B0004020202020204" pitchFamily="34" charset="0"/>
              </a:rPr>
              <a:t> WIN)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arenR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FINPLY</a:t>
            </a:r>
            <a:r>
              <a:rPr lang="it-IT" dirty="0">
                <a:latin typeface="Aptos" panose="020B0004020202020204" pitchFamily="34" charset="0"/>
              </a:rPr>
              <a:t>, prima di chiederti di sottoscrivere contratti o pagare anche solo 1 Euro, </a:t>
            </a:r>
            <a:r>
              <a:rPr lang="it-IT" cap="all" dirty="0">
                <a:latin typeface="Aptos" panose="020B0004020202020204" pitchFamily="34" charset="0"/>
              </a:rPr>
              <a:t>redige in modo totalmente gratuito la tua </a:t>
            </a:r>
            <a:r>
              <a:rPr lang="it-IT" dirty="0">
                <a:latin typeface="Aptos" panose="020B0004020202020204" pitchFamily="34" charset="0"/>
              </a:rPr>
              <a:t>STIMA DI FATTIBILITÀ per darti modo di capire i vantaggi per la tua azienda.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08ED88-5848-FF87-3E28-C21CA8E1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394" y="701020"/>
            <a:ext cx="3334203" cy="255903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A9E59EB-E8E7-72DB-7F69-F3B7AA3F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3" b="23945"/>
          <a:stretch/>
        </p:blipFill>
        <p:spPr>
          <a:xfrm>
            <a:off x="8663233" y="2943596"/>
            <a:ext cx="3334203" cy="3418940"/>
          </a:xfrm>
          <a:prstGeom prst="rect">
            <a:avLst/>
          </a:prstGeom>
        </p:spPr>
      </p:pic>
      <p:pic>
        <p:nvPicPr>
          <p:cNvPr id="6" name="Immagine 5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9B6FC058-3429-2674-CC53-D63F70BFD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36A0D2-F717-3791-B7B3-FA7AA3754C7B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 NOSTRI PLUS</a:t>
            </a:r>
          </a:p>
        </p:txBody>
      </p:sp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17DC5E3C-594F-F454-67A9-B68AF0F41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7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9B6FC058-3429-2674-CC53-D63F70BF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617426B-A370-CF40-C7E3-BB1A6A9342C0}"/>
              </a:ext>
            </a:extLst>
          </p:cNvPr>
          <p:cNvSpPr/>
          <p:nvPr/>
        </p:nvSpPr>
        <p:spPr>
          <a:xfrm>
            <a:off x="4451048" y="1809445"/>
            <a:ext cx="3725333" cy="333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36A0D2-F717-3791-B7B3-FA7AA3754C7B}"/>
              </a:ext>
            </a:extLst>
          </p:cNvPr>
          <p:cNvSpPr txBox="1"/>
          <p:nvPr/>
        </p:nvSpPr>
        <p:spPr>
          <a:xfrm>
            <a:off x="0" y="5642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Per quali progetti</a:t>
            </a:r>
          </a:p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avviare l’iter?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BE4A99-1324-2D96-7480-F13B066E96B3}"/>
              </a:ext>
            </a:extLst>
          </p:cNvPr>
          <p:cNvSpPr txBox="1"/>
          <p:nvPr/>
        </p:nvSpPr>
        <p:spPr>
          <a:xfrm>
            <a:off x="694892" y="1379159"/>
            <a:ext cx="1080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ptos" panose="020B0004020202020204" pitchFamily="34" charset="0"/>
              </a:rPr>
              <a:t>Ha valore per il cliente che avvia PROGETTI (beni TRAINANTI + beni TRAINATI)</a:t>
            </a:r>
          </a:p>
          <a:p>
            <a:pPr algn="ctr"/>
            <a:r>
              <a:rPr lang="it-IT" sz="2400" dirty="0">
                <a:latin typeface="Aptos" panose="020B0004020202020204" pitchFamily="34" charset="0"/>
              </a:rPr>
              <a:t>oltre 120.000,00 €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4C4AD6-B638-50B7-83FA-323C71B30631}"/>
              </a:ext>
            </a:extLst>
          </p:cNvPr>
          <p:cNvSpPr txBox="1"/>
          <p:nvPr/>
        </p:nvSpPr>
        <p:spPr>
          <a:xfrm>
            <a:off x="763545" y="2458192"/>
            <a:ext cx="1093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PROGETTI (beni TRAINANTI + beni TRAINATI) di valore inferiore la soluzione ideale potrebbe essere: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2BDA3F-8F3A-CF9E-6C72-53A33C459DEC}"/>
              </a:ext>
            </a:extLst>
          </p:cNvPr>
          <p:cNvSpPr txBox="1"/>
          <p:nvPr/>
        </p:nvSpPr>
        <p:spPr>
          <a:xfrm>
            <a:off x="1588439" y="3214072"/>
            <a:ext cx="5083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4.0</a:t>
            </a:r>
          </a:p>
          <a:p>
            <a:pPr algn="ctr"/>
            <a:r>
              <a:rPr lang="it-IT" sz="4400" dirty="0"/>
              <a:t>+</a:t>
            </a:r>
          </a:p>
          <a:p>
            <a:pPr algn="ctr"/>
            <a:r>
              <a:rPr lang="it-IT" sz="4400" dirty="0"/>
              <a:t>BANDI REGIONALI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78070B-EE56-6C65-FEBD-D2AC80F5256D}"/>
              </a:ext>
            </a:extLst>
          </p:cNvPr>
          <p:cNvSpPr txBox="1"/>
          <p:nvPr/>
        </p:nvSpPr>
        <p:spPr>
          <a:xfrm>
            <a:off x="6801487" y="5512739"/>
            <a:ext cx="426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Es. Programma FESR 2021 - 2027</a:t>
            </a:r>
          </a:p>
        </p:txBody>
      </p:sp>
      <p:pic>
        <p:nvPicPr>
          <p:cNvPr id="10" name="Immagine 9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73D055CE-443D-9700-E24B-EEEFAA82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build="p"/>
      <p:bldP spid="3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F55A16-FAD1-79F5-21DF-36A4FB8C5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-446" r="177"/>
          <a:stretch/>
        </p:blipFill>
        <p:spPr>
          <a:xfrm>
            <a:off x="93432" y="881922"/>
            <a:ext cx="11976648" cy="598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993B0FC-F083-8CF5-55D9-128ABD9CD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it-IT" sz="4000" dirty="0">
                <a:latin typeface="Aptos" panose="020B0004020202020204" pitchFamily="34" charset="0"/>
              </a:rPr>
              <a:t>Ricorda, il cliente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OCTA GROUP </a:t>
            </a:r>
            <a:r>
              <a:rPr lang="it-IT" sz="4000" dirty="0">
                <a:latin typeface="Aptos" panose="020B0004020202020204" pitchFamily="34" charset="0"/>
              </a:rPr>
              <a:t>gode di una importane scontistica con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FINPLY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33E3CF-BD8B-056A-A9E1-B6B4DCC93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0133" y="2805280"/>
            <a:ext cx="7463246" cy="2964224"/>
          </a:xfrm>
        </p:spPr>
        <p:txBody>
          <a:bodyPr>
            <a:normAutofit lnSpcReduction="10000"/>
          </a:bodyPr>
          <a:lstStyle/>
          <a:p>
            <a:r>
              <a:rPr lang="it-IT" sz="3200" dirty="0">
                <a:latin typeface="Aptos" panose="020B0004020202020204" pitchFamily="34" charset="0"/>
              </a:rPr>
              <a:t>Variabile a seconda del valore del bene tra </a:t>
            </a:r>
          </a:p>
          <a:p>
            <a:endParaRPr lang="it-IT" sz="3200" dirty="0">
              <a:latin typeface="Aptos" panose="020B0004020202020204" pitchFamily="34" charset="0"/>
            </a:endParaRPr>
          </a:p>
          <a:p>
            <a:r>
              <a:rPr lang="it-IT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-13% e -25%</a:t>
            </a:r>
          </a:p>
          <a:p>
            <a:r>
              <a:rPr lang="it-IT" dirty="0">
                <a:latin typeface="Aptos" panose="020B0004020202020204" pitchFamily="34" charset="0"/>
              </a:rPr>
              <a:t>(sulla </a:t>
            </a:r>
            <a:r>
              <a:rPr lang="it-IT" i="1" dirty="0">
                <a:latin typeface="Aptos" panose="020B0004020202020204" pitchFamily="34" charset="0"/>
              </a:rPr>
              <a:t>success –</a:t>
            </a:r>
            <a:r>
              <a:rPr lang="it-IT" i="1" dirty="0" err="1">
                <a:latin typeface="Aptos" panose="020B0004020202020204" pitchFamily="34" charset="0"/>
              </a:rPr>
              <a:t>fee</a:t>
            </a:r>
            <a:r>
              <a:rPr lang="it-IT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9" name="Immagine 8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961AFB8A-F2D0-05E4-82C9-09FA99E72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pic>
        <p:nvPicPr>
          <p:cNvPr id="5" name="Immagine 4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7E619699-40A8-EF6B-6EAD-9F5C6DD5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961AFB8A-F2D0-05E4-82C9-09FA99E7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94DDD3-3472-80D3-AE40-C2399FFF8DF9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QUINDI COSA FARE?</a:t>
            </a:r>
          </a:p>
        </p:txBody>
      </p:sp>
      <p:pic>
        <p:nvPicPr>
          <p:cNvPr id="11" name="Immagine 10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EBEDC9A8-C365-A0BD-5AFF-97F90F990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A1FD9A1-A456-44DB-1505-6158FB54E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3110" r="8707" b="7366"/>
          <a:stretch/>
        </p:blipFill>
        <p:spPr>
          <a:xfrm rot="5400000">
            <a:off x="3924975" y="201503"/>
            <a:ext cx="4875148" cy="675378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57EA62E-8B24-5801-6ADB-7578A2DE6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42889" flipH="1">
            <a:off x="9747136" y="2080561"/>
            <a:ext cx="896167" cy="659215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7D8BAE1E-E371-B3A5-1539-97B5D7B8EEDB}"/>
              </a:ext>
            </a:extLst>
          </p:cNvPr>
          <p:cNvSpPr/>
          <p:nvPr/>
        </p:nvSpPr>
        <p:spPr>
          <a:xfrm>
            <a:off x="396724" y="2955678"/>
            <a:ext cx="2278415" cy="673389"/>
          </a:xfrm>
          <a:prstGeom prst="ellipse">
            <a:avLst/>
          </a:prstGeom>
          <a:noFill/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5D625F"/>
                </a:solidFill>
                <a:latin typeface="Aptos" panose="020B0004020202020204" pitchFamily="34" charset="0"/>
              </a:rPr>
              <a:t>3/4 mesi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9D9C08-8C36-F269-A3F6-2E2C4D684ACC}"/>
              </a:ext>
            </a:extLst>
          </p:cNvPr>
          <p:cNvSpPr txBox="1"/>
          <p:nvPr/>
        </p:nvSpPr>
        <p:spPr>
          <a:xfrm>
            <a:off x="9817605" y="3345997"/>
            <a:ext cx="2309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ptos" panose="020B0004020202020204" pitchFamily="34" charset="0"/>
              </a:rPr>
              <a:t>ATTENZIONE !</a:t>
            </a:r>
          </a:p>
          <a:p>
            <a:r>
              <a:rPr lang="it-IT" b="1" dirty="0">
                <a:solidFill>
                  <a:srgbClr val="5D625F"/>
                </a:solidFill>
                <a:latin typeface="Aptos" panose="020B0004020202020204" pitchFamily="34" charset="0"/>
              </a:rPr>
              <a:t>Possibili ritardi per sovraccarico fornitori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7B15102-40F2-B380-4DFE-3DAB2CF96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291" y="2681694"/>
            <a:ext cx="610850" cy="54796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6770C37-855C-F5F3-AFDE-AA5A1360E104}"/>
              </a:ext>
            </a:extLst>
          </p:cNvPr>
          <p:cNvSpPr txBox="1"/>
          <p:nvPr/>
        </p:nvSpPr>
        <p:spPr>
          <a:xfrm>
            <a:off x="597498" y="4815640"/>
            <a:ext cx="265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ptos" panose="020B0004020202020204" pitchFamily="34" charset="0"/>
              </a:rPr>
              <a:t>ATTENZIONE !</a:t>
            </a:r>
          </a:p>
          <a:p>
            <a:r>
              <a:rPr lang="it-IT" b="1" dirty="0">
                <a:solidFill>
                  <a:srgbClr val="5D625F"/>
                </a:solidFill>
                <a:latin typeface="Aptos" panose="020B0004020202020204" pitchFamily="34" charset="0"/>
              </a:rPr>
              <a:t>Con un General Contractor che coordina le attività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5AD37B6-A29D-8229-A83D-59657475D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73" y="4210950"/>
            <a:ext cx="610850" cy="54796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E4D01CE-1601-5C77-5B3B-A792DD876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27101">
            <a:off x="1384792" y="3881343"/>
            <a:ext cx="896167" cy="659215"/>
          </a:xfrm>
          <a:prstGeom prst="rect">
            <a:avLst/>
          </a:prstGeom>
        </p:spPr>
      </p:pic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D19F637C-0663-567F-26FD-E3D54ACD1615}"/>
              </a:ext>
            </a:extLst>
          </p:cNvPr>
          <p:cNvSpPr/>
          <p:nvPr/>
        </p:nvSpPr>
        <p:spPr>
          <a:xfrm>
            <a:off x="2725468" y="1140820"/>
            <a:ext cx="299212" cy="4875149"/>
          </a:xfrm>
          <a:prstGeom prst="leftBrace">
            <a:avLst>
              <a:gd name="adj1" fmla="val 8333"/>
              <a:gd name="adj2" fmla="val 44006"/>
            </a:avLst>
          </a:prstGeom>
          <a:ln w="38100">
            <a:solidFill>
              <a:srgbClr val="FAB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3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8C923A36-C08E-A1AF-4A2A-C72AB9432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451A3F-7E6B-D58E-8D04-EDB49A2F0356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OCTA GROUP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8F286C-607E-2BEB-A757-AE0C14CC099C}"/>
              </a:ext>
            </a:extLst>
          </p:cNvPr>
          <p:cNvSpPr txBox="1"/>
          <p:nvPr/>
        </p:nvSpPr>
        <p:spPr>
          <a:xfrm>
            <a:off x="6410477" y="1475619"/>
            <a:ext cx="5259009" cy="44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it-IT" dirty="0">
                <a:latin typeface="Abadi" panose="020B0604020104020204" pitchFamily="34" charset="0"/>
              </a:rPr>
              <a:t>La crescita di OCTA Group deriva dall'attenzione strategica all'innovazione continua.</a:t>
            </a:r>
          </a:p>
          <a:p>
            <a:pPr algn="just">
              <a:lnSpc>
                <a:spcPct val="200000"/>
              </a:lnSpc>
            </a:pPr>
            <a:r>
              <a:rPr lang="it-IT" dirty="0">
                <a:latin typeface="Abadi" panose="020B0604020104020204" pitchFamily="34" charset="0"/>
              </a:rPr>
              <a:t>Integrando la storia, le competenze e le capacità di CMS, CRIPPA e SMI, il Gruppo si è affermato come leader globale nei settori HVACR e industriale.</a:t>
            </a:r>
          </a:p>
          <a:p>
            <a:pPr algn="just">
              <a:lnSpc>
                <a:spcPct val="200000"/>
              </a:lnSpc>
            </a:pPr>
            <a:r>
              <a:rPr lang="it-IT" dirty="0">
                <a:latin typeface="Abadi" panose="020B0604020104020204" pitchFamily="34" charset="0"/>
              </a:rPr>
              <a:t>Questo successo è stato alimentato da un impegno incessante verso l’eccellenza e la leadership di mercato.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1E0C037-5C50-48A8-452A-4A5C3985E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8383"/>
          <a:stretch/>
        </p:blipFill>
        <p:spPr bwMode="auto">
          <a:xfrm>
            <a:off x="0" y="1475619"/>
            <a:ext cx="6216954" cy="44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E5A772-DA08-D93F-2A55-9A7C103C555E}"/>
              </a:ext>
            </a:extLst>
          </p:cNvPr>
          <p:cNvSpPr txBox="1"/>
          <p:nvPr/>
        </p:nvSpPr>
        <p:spPr>
          <a:xfrm>
            <a:off x="10780842" y="6189904"/>
            <a:ext cx="1411158" cy="5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it-IT" b="1" dirty="0">
                <a:solidFill>
                  <a:srgbClr val="FF0000"/>
                </a:solidFill>
                <a:latin typeface="Abadi" panose="020B0604020104020204" pitchFamily="34" charset="0"/>
              </a:rPr>
              <a:t>Paolo Fusi</a:t>
            </a:r>
          </a:p>
        </p:txBody>
      </p:sp>
    </p:spTree>
    <p:extLst>
      <p:ext uri="{BB962C8B-B14F-4D97-AF65-F5344CB8AC3E}">
        <p14:creationId xmlns:p14="http://schemas.microsoft.com/office/powerpoint/2010/main" val="2393180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D33E3CF-BD8B-056A-A9E1-B6B4DCC93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294" y="1481577"/>
            <a:ext cx="3860800" cy="1558756"/>
          </a:xfrm>
          <a:solidFill>
            <a:srgbClr val="F39200"/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ptos" panose="020B0004020202020204" pitchFamily="34" charset="0"/>
              </a:rPr>
              <a:t>Invia una mail di richiesta incontro a octa_finply@finply.it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047FE815-3D1E-8BE9-3B47-5596E86E1178}"/>
              </a:ext>
            </a:extLst>
          </p:cNvPr>
          <p:cNvSpPr txBox="1">
            <a:spLocks/>
          </p:cNvSpPr>
          <p:nvPr/>
        </p:nvSpPr>
        <p:spPr>
          <a:xfrm>
            <a:off x="6415315" y="1708551"/>
            <a:ext cx="4377507" cy="1865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>
                <a:latin typeface="Aptos" panose="020B0004020202020204" pitchFamily="34" charset="0"/>
              </a:rPr>
              <a:t>Prepara le schede tecniche dei beni OCTA GROUP* che stai pensando di acquistare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E260015E-BF25-18CB-20D1-D716A34EB887}"/>
              </a:ext>
            </a:extLst>
          </p:cNvPr>
          <p:cNvSpPr txBox="1">
            <a:spLocks/>
          </p:cNvSpPr>
          <p:nvPr/>
        </p:nvSpPr>
        <p:spPr>
          <a:xfrm>
            <a:off x="4034247" y="4209400"/>
            <a:ext cx="5284649" cy="1803388"/>
          </a:xfrm>
          <a:prstGeom prst="rect">
            <a:avLst/>
          </a:prstGeom>
          <a:solidFill>
            <a:srgbClr val="F39200"/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it-IT" dirty="0"/>
              <a:t>Fissa un incontro con un nostro commerciale per la stima di fattibilità gratuita e l’avvio dell’iter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D5A295F-86CE-9A6C-5DA4-C33D88228EF1}"/>
              </a:ext>
            </a:extLst>
          </p:cNvPr>
          <p:cNvCxnSpPr>
            <a:stCxn id="3" idx="3"/>
            <a:endCxn id="5" idx="1"/>
          </p:cNvCxnSpPr>
          <p:nvPr/>
        </p:nvCxnSpPr>
        <p:spPr>
          <a:xfrm>
            <a:off x="4838094" y="2260955"/>
            <a:ext cx="1577221" cy="380584"/>
          </a:xfrm>
          <a:prstGeom prst="straightConnector1">
            <a:avLst/>
          </a:prstGeom>
          <a:ln w="38100">
            <a:solidFill>
              <a:srgbClr val="5F5F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BC4B7C1-3ECE-A0F0-F70D-EB92A91294D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6676572" y="3574526"/>
            <a:ext cx="1927497" cy="634874"/>
          </a:xfrm>
          <a:prstGeom prst="straightConnector1">
            <a:avLst/>
          </a:prstGeom>
          <a:ln w="38100">
            <a:solidFill>
              <a:srgbClr val="5F5F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2476BC17-B43F-FC1A-1279-447BF876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9862C3-D9F2-5AFF-856D-9B8333D2EF17}"/>
              </a:ext>
            </a:extLst>
          </p:cNvPr>
          <p:cNvSpPr txBox="1"/>
          <p:nvPr/>
        </p:nvSpPr>
        <p:spPr>
          <a:xfrm>
            <a:off x="8079620" y="6405545"/>
            <a:ext cx="373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* + eventuali altri beni e beni trainati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AD6101-B4CF-6C00-FE5F-97FE6FFBC0FE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QUINDI COSA FARE?</a:t>
            </a:r>
          </a:p>
        </p:txBody>
      </p:sp>
      <p:pic>
        <p:nvPicPr>
          <p:cNvPr id="11" name="Immagine 10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4CAA43BE-8354-0218-A136-3B5E7D1A2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530D50-8958-C2A6-6392-F693D4F4D4F9}"/>
              </a:ext>
            </a:extLst>
          </p:cNvPr>
          <p:cNvSpPr txBox="1"/>
          <p:nvPr/>
        </p:nvSpPr>
        <p:spPr>
          <a:xfrm>
            <a:off x="1" y="1690062"/>
            <a:ext cx="12191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FF9900"/>
                </a:solidFill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www.finply.it</a:t>
            </a:r>
            <a:endParaRPr lang="it-IT" sz="4400" dirty="0">
              <a:solidFill>
                <a:srgbClr val="FF9900"/>
              </a:solidFill>
              <a:latin typeface="Aptos" panose="020B0004020202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endParaRPr lang="it-IT" sz="4400" dirty="0">
              <a:solidFill>
                <a:srgbClr val="FF9900"/>
              </a:solidFill>
              <a:latin typeface="Aptos" panose="020B0004020202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it-IT" sz="4400" dirty="0">
                <a:solidFill>
                  <a:srgbClr val="FF9900"/>
                </a:solidFill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800.170901</a:t>
            </a:r>
          </a:p>
          <a:p>
            <a:pPr algn="ctr"/>
            <a:endParaRPr lang="it-IT" sz="4400" dirty="0">
              <a:solidFill>
                <a:srgbClr val="FF9900"/>
              </a:solidFill>
              <a:latin typeface="Aptos" panose="020B0004020202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it-IT" sz="4400" dirty="0">
                <a:solidFill>
                  <a:srgbClr val="FF9900"/>
                </a:solidFill>
                <a:latin typeface="Aptos" panose="020B0004020202020204" pitchFamily="34" charset="0"/>
              </a:rPr>
              <a:t>octa_finply@finply.it </a:t>
            </a:r>
          </a:p>
        </p:txBody>
      </p:sp>
      <p:pic>
        <p:nvPicPr>
          <p:cNvPr id="5" name="Immagine 4" descr="Immagine che contiene Viso umano, persona, ritratto, vestiti&#10;&#10;Descrizione generata automaticamente">
            <a:extLst>
              <a:ext uri="{FF2B5EF4-FFF2-40B4-BE49-F238E27FC236}">
                <a16:creationId xmlns:a16="http://schemas.microsoft.com/office/drawing/2014/main" id="{1B56A7B6-D0E5-C603-53FB-4B2CB0389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3"/>
            <a:ext cx="396724" cy="535577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8349D1AA-B671-5004-DD1D-05424A3BD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ps for Managing the Q&amp;A Part of Your Presentation — Mel Sherwood">
            <a:extLst>
              <a:ext uri="{FF2B5EF4-FFF2-40B4-BE49-F238E27FC236}">
                <a16:creationId xmlns:a16="http://schemas.microsoft.com/office/drawing/2014/main" id="{38BEA29E-E66E-E9A7-1F63-2602E778A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86" y="5327468"/>
            <a:ext cx="2298095" cy="15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8C923A36-C08E-A1AF-4A2A-C72AB9432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2" name="Immagine 11">
            <a:extLst>
              <a:ext uri="{FF2B5EF4-FFF2-40B4-BE49-F238E27FC236}">
                <a16:creationId xmlns:a16="http://schemas.microsoft.com/office/drawing/2014/main" id="{FA6E24EF-CA8F-E4EF-00C0-1B5760483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14"/>
          <a:stretch>
            <a:fillRect/>
          </a:stretch>
        </p:blipFill>
        <p:spPr>
          <a:xfrm>
            <a:off x="7607808" y="906591"/>
            <a:ext cx="3745985" cy="52173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AB0F6044-7835-AB36-278E-FED44036270C}"/>
              </a:ext>
            </a:extLst>
          </p:cNvPr>
          <p:cNvSpPr txBox="1"/>
          <p:nvPr/>
        </p:nvSpPr>
        <p:spPr>
          <a:xfrm>
            <a:off x="838203" y="1213428"/>
            <a:ext cx="6605012" cy="40213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all" spc="0" dirty="0">
                <a:solidFill>
                  <a:srgbClr val="595959"/>
                </a:solidFill>
                <a:uFillTx/>
                <a:latin typeface="Abadi" pitchFamily="34"/>
              </a:rPr>
              <a:t>La consulenza di </a:t>
            </a:r>
            <a:r>
              <a:rPr lang="it-IT" sz="2000" b="1" i="0" u="none" strike="noStrike" kern="1200" cap="all" spc="0" dirty="0" err="1">
                <a:solidFill>
                  <a:srgbClr val="595959"/>
                </a:solidFill>
                <a:uFillTx/>
                <a:latin typeface="Abadi" pitchFamily="34"/>
              </a:rPr>
              <a:t>finply</a:t>
            </a:r>
            <a:r>
              <a:rPr lang="it-IT" sz="2000" b="1" i="0" u="none" strike="noStrike" kern="1200" cap="all" spc="0" dirty="0">
                <a:solidFill>
                  <a:srgbClr val="595959"/>
                </a:solidFill>
                <a:uFillTx/>
                <a:latin typeface="Abadi" pitchFamily="34"/>
              </a:rPr>
              <a:t>:</a:t>
            </a:r>
            <a:r>
              <a:rPr lang="it-IT" sz="2000" b="1" dirty="0">
                <a:solidFill>
                  <a:srgbClr val="595959"/>
                </a:solidFill>
                <a:latin typeface="Abadi" pitchFamily="34"/>
              </a:rPr>
              <a:t> 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solidFill>
                  <a:srgbClr val="595959"/>
                </a:solidFill>
                <a:latin typeface="Abadi" pitchFamily="34"/>
              </a:rPr>
              <a:t>	</a:t>
            </a:r>
            <a:r>
              <a:rPr lang="it-IT" sz="1600" b="1" dirty="0">
                <a:solidFill>
                  <a:srgbClr val="595959"/>
                </a:solidFill>
                <a:latin typeface="Abadi" pitchFamily="34"/>
              </a:rPr>
              <a:t>CHI SIAMO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dirty="0">
                <a:solidFill>
                  <a:srgbClr val="595959"/>
                </a:solidFill>
                <a:latin typeface="Abadi" pitchFamily="34"/>
              </a:rPr>
              <a:t>	I NOSTRI SERVIZI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0" u="none" strike="noStrike" kern="1200" cap="all" spc="0" dirty="0">
              <a:solidFill>
                <a:srgbClr val="595959"/>
              </a:solidFill>
              <a:uFillTx/>
              <a:latin typeface="Abadi" pitchFamily="34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cap="all" dirty="0">
                <a:solidFill>
                  <a:srgbClr val="595959"/>
                </a:solidFill>
                <a:latin typeface="Abadi" pitchFamily="34"/>
              </a:rPr>
              <a:t>LA TRANSIZIONE 5.0: 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cap="all" dirty="0">
                <a:solidFill>
                  <a:srgbClr val="595959"/>
                </a:solidFill>
                <a:latin typeface="Abadi" pitchFamily="34"/>
              </a:rPr>
              <a:t>	</a:t>
            </a: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Cos’è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	cosa incentiva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	Tempi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	IL PROCESSO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	il credito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cap="all" dirty="0">
              <a:solidFill>
                <a:srgbClr val="595959"/>
              </a:solidFill>
              <a:latin typeface="Abadi" pitchFamily="34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cap="all" dirty="0">
                <a:solidFill>
                  <a:srgbClr val="595959"/>
                </a:solidFill>
                <a:latin typeface="Abadi" pitchFamily="34"/>
              </a:rPr>
              <a:t>Come avviare l’iter: 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cap="all" dirty="0">
                <a:solidFill>
                  <a:srgbClr val="595959"/>
                </a:solidFill>
                <a:latin typeface="Abadi" pitchFamily="34"/>
              </a:rPr>
              <a:t>	</a:t>
            </a: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che risultati puoi ottenere?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cap="all" dirty="0">
                <a:solidFill>
                  <a:srgbClr val="595959"/>
                </a:solidFill>
                <a:latin typeface="Abadi" pitchFamily="34"/>
              </a:rPr>
              <a:t>	</a:t>
            </a: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i nostri plus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cap="all" dirty="0">
                <a:solidFill>
                  <a:srgbClr val="595959"/>
                </a:solidFill>
                <a:latin typeface="Abadi" pitchFamily="34"/>
              </a:rPr>
              <a:t>	</a:t>
            </a:r>
            <a:endParaRPr lang="it-IT" sz="2000" b="1" cap="all" dirty="0">
              <a:solidFill>
                <a:srgbClr val="595959"/>
              </a:solidFill>
              <a:latin typeface="Abadi" pitchFamily="34"/>
            </a:endParaRPr>
          </a:p>
        </p:txBody>
      </p:sp>
      <p:pic>
        <p:nvPicPr>
          <p:cNvPr id="7" name="Immagine 6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24345EFA-59C8-D437-27ED-6E6506B95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E3D425-2732-01C8-862E-F2F2FBDB741B}"/>
              </a:ext>
            </a:extLst>
          </p:cNvPr>
          <p:cNvSpPr txBox="1"/>
          <p:nvPr/>
        </p:nvSpPr>
        <p:spPr>
          <a:xfrm>
            <a:off x="3705981" y="5539153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39200"/>
                </a:solidFill>
                <a:latin typeface="Abadi" panose="020B0604020104020204" pitchFamily="34" charset="0"/>
              </a:rPr>
              <a:t>octa_finply@finply.it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451A3F-7E6B-D58E-8D04-EDB49A2F0356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o.d.g.</a:t>
            </a:r>
          </a:p>
        </p:txBody>
      </p:sp>
    </p:spTree>
    <p:extLst>
      <p:ext uri="{BB962C8B-B14F-4D97-AF65-F5344CB8AC3E}">
        <p14:creationId xmlns:p14="http://schemas.microsoft.com/office/powerpoint/2010/main" val="349117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7D69007E-7F82-A6B9-DCF6-401F1D246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83" y="2606827"/>
            <a:ext cx="1434938" cy="1434938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C5B0422-4147-E154-BFDD-349D44188281}"/>
              </a:ext>
            </a:extLst>
          </p:cNvPr>
          <p:cNvSpPr/>
          <p:nvPr/>
        </p:nvSpPr>
        <p:spPr>
          <a:xfrm>
            <a:off x="4460652" y="4517957"/>
            <a:ext cx="2819400" cy="1066800"/>
          </a:xfrm>
          <a:prstGeom prst="ellipse">
            <a:avLst/>
          </a:prstGeom>
          <a:solidFill>
            <a:srgbClr val="FAB14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4534B0-571C-F5E5-E669-5AC481CE4DB0}"/>
              </a:ext>
            </a:extLst>
          </p:cNvPr>
          <p:cNvSpPr txBox="1"/>
          <p:nvPr/>
        </p:nvSpPr>
        <p:spPr>
          <a:xfrm>
            <a:off x="4655917" y="4679733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Core</a:t>
            </a:r>
            <a:r>
              <a:rPr lang="it-IT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Business</a:t>
            </a:r>
          </a:p>
          <a:p>
            <a:pPr algn="ctr"/>
            <a:r>
              <a:rPr lang="it-IT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CREDITI D’IMPOSTA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61CA08B-7E52-32EA-12CD-0E91655A5E43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5870352" y="4041765"/>
            <a:ext cx="0" cy="476192"/>
          </a:xfrm>
          <a:prstGeom prst="straightConnector1">
            <a:avLst/>
          </a:prstGeom>
          <a:ln w="57150">
            <a:solidFill>
              <a:srgbClr val="F3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4F36FB-E97E-D749-29AF-ADBF7E9A49E6}"/>
              </a:ext>
            </a:extLst>
          </p:cNvPr>
          <p:cNvSpPr txBox="1"/>
          <p:nvPr/>
        </p:nvSpPr>
        <p:spPr>
          <a:xfrm>
            <a:off x="2271483" y="1224639"/>
            <a:ext cx="2940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200"/>
                </a:solidFill>
                <a:latin typeface="Abadi" panose="020B0604020104020204" pitchFamily="34" charset="0"/>
              </a:rPr>
              <a:t>Esperienza consulenziale</a:t>
            </a:r>
          </a:p>
          <a:p>
            <a:pPr algn="ctr"/>
            <a:r>
              <a:rPr lang="it-IT" sz="2000" dirty="0">
                <a:latin typeface="Abadi" panose="020B0604020104020204" pitchFamily="34" charset="0"/>
              </a:rPr>
              <a:t>Progetti </a:t>
            </a:r>
            <a:r>
              <a:rPr lang="it-IT" sz="2000" i="1" dirty="0" err="1">
                <a:latin typeface="Abadi" panose="020B0604020104020204" pitchFamily="34" charset="0"/>
              </a:rPr>
              <a:t>tailor</a:t>
            </a:r>
            <a:r>
              <a:rPr lang="it-IT" sz="2000" i="1" dirty="0">
                <a:latin typeface="Abadi" panose="020B0604020104020204" pitchFamily="34" charset="0"/>
              </a:rPr>
              <a:t> made</a:t>
            </a:r>
          </a:p>
          <a:p>
            <a:pPr algn="ctr"/>
            <a:r>
              <a:rPr lang="it-IT" sz="2000" dirty="0">
                <a:latin typeface="Abadi" panose="020B0604020104020204" pitchFamily="34" charset="0"/>
              </a:rPr>
              <a:t>Reali esigenze del cliente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23256F-4882-4091-C1D6-F3176E55CD42}"/>
              </a:ext>
            </a:extLst>
          </p:cNvPr>
          <p:cNvSpPr txBox="1"/>
          <p:nvPr/>
        </p:nvSpPr>
        <p:spPr>
          <a:xfrm>
            <a:off x="6451265" y="1224639"/>
            <a:ext cx="2287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200"/>
                </a:solidFill>
                <a:latin typeface="Abadi" panose="020B0604020104020204" pitchFamily="34" charset="0"/>
              </a:rPr>
              <a:t>Esperienza tecnica</a:t>
            </a:r>
          </a:p>
          <a:p>
            <a:pPr algn="ctr"/>
            <a:r>
              <a:rPr lang="it-IT" sz="2000" dirty="0">
                <a:latin typeface="Abadi" panose="020B0604020104020204" pitchFamily="34" charset="0"/>
              </a:rPr>
              <a:t>100% </a:t>
            </a:r>
            <a:r>
              <a:rPr lang="it-IT" sz="2000" i="1" dirty="0">
                <a:latin typeface="Abadi" panose="020B0604020104020204" pitchFamily="34" charset="0"/>
              </a:rPr>
              <a:t>success </a:t>
            </a:r>
            <a:r>
              <a:rPr lang="it-IT" sz="2000" i="1" dirty="0" err="1">
                <a:latin typeface="Abadi" panose="020B0604020104020204" pitchFamily="34" charset="0"/>
              </a:rPr>
              <a:t>fee</a:t>
            </a:r>
            <a:endParaRPr lang="it-IT" sz="2000" dirty="0">
              <a:latin typeface="Abadi" panose="020B0604020104020204" pitchFamily="34" charset="0"/>
            </a:endParaRPr>
          </a:p>
          <a:p>
            <a:pPr algn="ctr"/>
            <a:r>
              <a:rPr lang="it-IT" sz="2000" dirty="0">
                <a:latin typeface="Abadi" panose="020B0604020104020204" pitchFamily="34" charset="0"/>
              </a:rPr>
              <a:t>Tutela post-vendita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44BC86B-F68F-8995-341D-1D0AAC18C5EB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5211710" y="1732471"/>
            <a:ext cx="1239555" cy="0"/>
          </a:xfrm>
          <a:prstGeom prst="straightConnector1">
            <a:avLst/>
          </a:prstGeom>
          <a:ln w="28575">
            <a:solidFill>
              <a:srgbClr val="5D625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606C4ED-D4A4-295E-53E8-EF0B6D233039}"/>
              </a:ext>
            </a:extLst>
          </p:cNvPr>
          <p:cNvCxnSpPr>
            <a:cxnSpLocks/>
          </p:cNvCxnSpPr>
          <p:nvPr/>
        </p:nvCxnSpPr>
        <p:spPr>
          <a:xfrm>
            <a:off x="5858338" y="1847613"/>
            <a:ext cx="0" cy="560549"/>
          </a:xfrm>
          <a:prstGeom prst="straightConnector1">
            <a:avLst/>
          </a:prstGeom>
          <a:ln w="28575">
            <a:solidFill>
              <a:srgbClr val="5D62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EF726E-6556-1715-7C8C-0A2EA033066E}"/>
              </a:ext>
            </a:extLst>
          </p:cNvPr>
          <p:cNvSpPr txBox="1"/>
          <p:nvPr/>
        </p:nvSpPr>
        <p:spPr>
          <a:xfrm>
            <a:off x="6840980" y="2616262"/>
            <a:ext cx="402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C</a:t>
            </a:r>
          </a:p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A</a:t>
            </a:r>
          </a:p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E</a:t>
            </a:r>
            <a:endParaRPr lang="it-IT" sz="2400" dirty="0">
              <a:solidFill>
                <a:srgbClr val="5D625F"/>
              </a:solidFill>
              <a:latin typeface="Aptos" panose="020B00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3C99CC-5A76-48DD-2955-AD81FCDBE0D9}"/>
              </a:ext>
            </a:extLst>
          </p:cNvPr>
          <p:cNvSpPr txBox="1"/>
          <p:nvPr/>
        </p:nvSpPr>
        <p:spPr>
          <a:xfrm>
            <a:off x="7226300" y="2616262"/>
            <a:ext cx="2130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o n s u l e n z a</a:t>
            </a:r>
          </a:p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z i e n d a l e</a:t>
            </a:r>
          </a:p>
          <a:p>
            <a:pPr algn="l"/>
            <a:r>
              <a:rPr lang="it-IT" sz="2400" b="1" dirty="0">
                <a:solidFill>
                  <a:srgbClr val="5D625F"/>
                </a:solidFill>
                <a:latin typeface="Aptos" panose="020B0004020202020204" pitchFamily="34" charset="0"/>
              </a:rPr>
              <a:t>v o l u t a</a:t>
            </a:r>
            <a:endParaRPr lang="it-IT" sz="2400" dirty="0">
              <a:solidFill>
                <a:srgbClr val="5D625F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A1B8C92-641C-EA6C-780C-0496F5EF4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58" b="20810"/>
          <a:stretch/>
        </p:blipFill>
        <p:spPr>
          <a:xfrm>
            <a:off x="8142440" y="5051357"/>
            <a:ext cx="1847850" cy="106680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965E1BB-F01D-754B-E59F-0013E48B6496}"/>
              </a:ext>
            </a:extLst>
          </p:cNvPr>
          <p:cNvSpPr/>
          <p:nvPr/>
        </p:nvSpPr>
        <p:spPr>
          <a:xfrm>
            <a:off x="6840980" y="2618146"/>
            <a:ext cx="402674" cy="1200329"/>
          </a:xfrm>
          <a:prstGeom prst="rect">
            <a:avLst/>
          </a:prstGeom>
          <a:noFill/>
          <a:ln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E566611-F478-B9D2-1D09-8569F7243291}"/>
              </a:ext>
            </a:extLst>
          </p:cNvPr>
          <p:cNvCxnSpPr>
            <a:stCxn id="6" idx="6"/>
          </p:cNvCxnSpPr>
          <p:nvPr/>
        </p:nvCxnSpPr>
        <p:spPr>
          <a:xfrm flipV="1">
            <a:off x="7280052" y="5045227"/>
            <a:ext cx="555848" cy="6130"/>
          </a:xfrm>
          <a:prstGeom prst="straightConnector1">
            <a:avLst/>
          </a:prstGeom>
          <a:ln w="28575">
            <a:solidFill>
              <a:srgbClr val="5D62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F7C176-5B7F-B9B7-D77E-F272C904803B}"/>
              </a:ext>
            </a:extLst>
          </p:cNvPr>
          <p:cNvSpPr txBox="1"/>
          <p:nvPr/>
        </p:nvSpPr>
        <p:spPr>
          <a:xfrm>
            <a:off x="7835900" y="4845172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200"/>
                </a:solidFill>
                <a:latin typeface="Aptos" panose="020B0004020202020204" pitchFamily="34" charset="0"/>
              </a:rPr>
              <a:t>OLTRE 400 CLIENTI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A7DD000-53A7-6122-D41B-0AFA1F9743A8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CHI siamo</a:t>
            </a:r>
          </a:p>
        </p:txBody>
      </p:sp>
      <p:pic>
        <p:nvPicPr>
          <p:cNvPr id="24" name="Immagine 23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8C923A36-C08E-A1AF-4A2A-C72AB9432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25" name="Immagine 24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15C74B50-6FD0-750F-35E7-022A5174F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7" grpId="0"/>
      <p:bldP spid="18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7FD6B99-4B67-D46C-35EE-4778EE41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4" y="1065658"/>
            <a:ext cx="9657806" cy="5332452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80E8B25E-C5AA-33FB-5FE1-C64BCCF7C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3" name="Immagine 2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1C6F6AEE-096E-E639-271C-8A0FC76C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22421"/>
            <a:ext cx="396725" cy="5355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C271E0-3595-CC27-88AA-4960F5AAACB4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 NOSTRI SERVIZI</a:t>
            </a:r>
          </a:p>
        </p:txBody>
      </p:sp>
    </p:spTree>
    <p:extLst>
      <p:ext uri="{BB962C8B-B14F-4D97-AF65-F5344CB8AC3E}">
        <p14:creationId xmlns:p14="http://schemas.microsoft.com/office/powerpoint/2010/main" val="386700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0B8A99-F33C-B0DC-5831-DA44388E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62" y="933700"/>
            <a:ext cx="9568873" cy="5344651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BF42618A-37D3-67D6-CB43-F48A22499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9" name="Immagine 8" descr="Immagine che contiene Viso umano, persona, sorriso, uomo&#10;&#10;Descrizione generata automaticamente">
            <a:extLst>
              <a:ext uri="{FF2B5EF4-FFF2-40B4-BE49-F238E27FC236}">
                <a16:creationId xmlns:a16="http://schemas.microsoft.com/office/drawing/2014/main" id="{31F2B934-84F7-1892-D50F-DA640C8B2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2"/>
            <a:ext cx="396724" cy="5355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7D0DEE-E8FE-E005-38FD-B35CD285C1EB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COS’è</a:t>
            </a:r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LA 5.0</a:t>
            </a:r>
          </a:p>
        </p:txBody>
      </p:sp>
    </p:spTree>
    <p:extLst>
      <p:ext uri="{BB962C8B-B14F-4D97-AF65-F5344CB8AC3E}">
        <p14:creationId xmlns:p14="http://schemas.microsoft.com/office/powerpoint/2010/main" val="30078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8099F8-8788-9E98-DA7B-1492CB85BCCC}"/>
              </a:ext>
            </a:extLst>
          </p:cNvPr>
          <p:cNvSpPr txBox="1"/>
          <p:nvPr/>
        </p:nvSpPr>
        <p:spPr>
          <a:xfrm>
            <a:off x="925354" y="1865743"/>
            <a:ext cx="9918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Beni  strumentali materiali:		Macchinari, impianti e insiemi già previsti nella TRANSIZIONE 4.0</a:t>
            </a:r>
          </a:p>
          <a:p>
            <a:pPr algn="just"/>
            <a:endParaRPr lang="it-IT" sz="1600" dirty="0">
              <a:latin typeface="Abadi" panose="020B0604020104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just"/>
            <a:r>
              <a:rPr lang="it-IT" sz="1600" dirty="0"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Beni immateriali:		</a:t>
            </a:r>
            <a:r>
              <a:rPr lang="it-IT" sz="1600" b="0" i="0" dirty="0">
                <a:solidFill>
                  <a:srgbClr val="040C28"/>
                </a:solidFill>
                <a:effectLst/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	Software e servizi digitali per la fruizione immersiva, interattiva e 				partecipativa, ricostruzioni 3D, realtà aumentata</a:t>
            </a:r>
            <a:r>
              <a:rPr lang="it-IT" sz="1600" b="0" i="0" dirty="0">
                <a:solidFill>
                  <a:srgbClr val="474747"/>
                </a:solidFill>
                <a:effectLst/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; - software, 					piattaforme e applicazioni per la gestione e il coordinamento 					della logistica con elevate caratteristiche di integrazione delle 					attività di servizio.</a:t>
            </a:r>
            <a:r>
              <a:rPr lang="it-IT" sz="1600" dirty="0"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	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D05A33-014D-864A-D3B5-B9AA8796F972}"/>
              </a:ext>
            </a:extLst>
          </p:cNvPr>
          <p:cNvSpPr txBox="1"/>
          <p:nvPr/>
        </p:nvSpPr>
        <p:spPr>
          <a:xfrm>
            <a:off x="925351" y="3809905"/>
            <a:ext cx="1760418" cy="400110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b="1" cap="all" dirty="0">
                <a:solidFill>
                  <a:schemeClr val="bg1"/>
                </a:solidFill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Beni trainati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5819D7-A7C7-6FDB-C250-30B183C23224}"/>
              </a:ext>
            </a:extLst>
          </p:cNvPr>
          <p:cNvSpPr txBox="1"/>
          <p:nvPr/>
        </p:nvSpPr>
        <p:spPr>
          <a:xfrm>
            <a:off x="925351" y="4401124"/>
            <a:ext cx="10213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Impianti:				Impianti per la produzione di energia da fonte rinnovabile tra cui 				Impianti fotovoltaici con pannelli di produzione europea con 	elevate 				caratteristiche di efficienza.</a:t>
            </a:r>
          </a:p>
          <a:p>
            <a:pPr algn="just"/>
            <a:endParaRPr lang="it-IT" sz="1600" dirty="0">
              <a:latin typeface="Abadi" panose="020B0604020104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just"/>
            <a:r>
              <a:rPr lang="it-IT" sz="1600" dirty="0"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Formazione:		</a:t>
            </a:r>
            <a:r>
              <a:rPr lang="it-IT" sz="1600" b="0" i="0" dirty="0">
                <a:solidFill>
                  <a:srgbClr val="040C28"/>
                </a:solidFill>
                <a:effectLst/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	Corsi di formazione tecnica specifica inserita nel contesto di attività 				formativa indirizzata alla digitalizzazione ed alla sostenibilità e 				coordinata da ente formativo accreditato e certificatore.</a:t>
            </a:r>
            <a:endParaRPr lang="it-IT" sz="1600" dirty="0">
              <a:latin typeface="Abadi" panose="020B0604020104020204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Immagine 3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F0A4495B-F04A-6452-FE1F-2CA422B31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9746D39E-177B-C064-5AAB-7670A57C9EA2}"/>
              </a:ext>
            </a:extLst>
          </p:cNvPr>
          <p:cNvCxnSpPr>
            <a:cxnSpLocks/>
          </p:cNvCxnSpPr>
          <p:nvPr/>
        </p:nvCxnSpPr>
        <p:spPr>
          <a:xfrm>
            <a:off x="925351" y="4305569"/>
            <a:ext cx="5102916" cy="0"/>
          </a:xfrm>
          <a:prstGeom prst="straightConnector1">
            <a:avLst/>
          </a:prstGeom>
          <a:noFill/>
          <a:ln w="38103" cap="flat">
            <a:solidFill>
              <a:srgbClr val="F39200"/>
            </a:solidFill>
            <a:prstDash val="solid"/>
            <a:miter/>
          </a:ln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96C456-5EFA-C4DE-8C18-58860BA70101}"/>
              </a:ext>
            </a:extLst>
          </p:cNvPr>
          <p:cNvSpPr txBox="1"/>
          <p:nvPr/>
        </p:nvSpPr>
        <p:spPr>
          <a:xfrm>
            <a:off x="925351" y="1209179"/>
            <a:ext cx="1925527" cy="400110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b="1" cap="all" dirty="0">
                <a:solidFill>
                  <a:schemeClr val="bg1"/>
                </a:solidFill>
                <a:latin typeface="Abadi" panose="020B0604020104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Beni trainanti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94DCF21C-3DFD-861E-6AD9-24FE2792E078}"/>
              </a:ext>
            </a:extLst>
          </p:cNvPr>
          <p:cNvCxnSpPr>
            <a:cxnSpLocks/>
          </p:cNvCxnSpPr>
          <p:nvPr/>
        </p:nvCxnSpPr>
        <p:spPr>
          <a:xfrm>
            <a:off x="925351" y="1704843"/>
            <a:ext cx="5102916" cy="0"/>
          </a:xfrm>
          <a:prstGeom prst="straightConnector1">
            <a:avLst/>
          </a:prstGeom>
          <a:noFill/>
          <a:ln w="38103" cap="flat">
            <a:solidFill>
              <a:srgbClr val="777777"/>
            </a:solidFill>
            <a:prstDash val="solid"/>
            <a:miter/>
          </a:ln>
        </p:spPr>
      </p:cxnSp>
      <p:pic>
        <p:nvPicPr>
          <p:cNvPr id="16" name="Immagine 15" descr="Immagine che contiene Viso umano, persona, sorriso, uomo&#10;&#10;Descrizione generata automaticamente">
            <a:extLst>
              <a:ext uri="{FF2B5EF4-FFF2-40B4-BE49-F238E27FC236}">
                <a16:creationId xmlns:a16="http://schemas.microsoft.com/office/drawing/2014/main" id="{7A867BC3-2027-C421-2F0F-1B8E5A18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2"/>
            <a:ext cx="396724" cy="5355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F6CAD8-7C2E-AC64-1EB4-244763589933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COSA INCENTIVA</a:t>
            </a:r>
          </a:p>
        </p:txBody>
      </p:sp>
    </p:spTree>
    <p:extLst>
      <p:ext uri="{BB962C8B-B14F-4D97-AF65-F5344CB8AC3E}">
        <p14:creationId xmlns:p14="http://schemas.microsoft.com/office/powerpoint/2010/main" val="22993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build="p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CB158485-B48F-E73D-7419-C891540DA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2CAFC6-11C1-2626-F143-B0CDDA5E19D2}"/>
              </a:ext>
            </a:extLst>
          </p:cNvPr>
          <p:cNvSpPr txBox="1"/>
          <p:nvPr/>
        </p:nvSpPr>
        <p:spPr>
          <a:xfrm>
            <a:off x="4226560" y="1187648"/>
            <a:ext cx="7868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badi" panose="020B0604020104020204" pitchFamily="34" charset="0"/>
              </a:rPr>
              <a:t>Iniziare la consulenza: </a:t>
            </a:r>
            <a:r>
              <a:rPr lang="it-IT" b="1" dirty="0">
                <a:solidFill>
                  <a:srgbClr val="F39200"/>
                </a:solidFill>
                <a:latin typeface="Abadi" panose="020B0604020104020204" pitchFamily="34" charset="0"/>
              </a:rPr>
              <a:t>SUBITO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	Selezione degli investimenti e sviluppo del progetto</a:t>
            </a:r>
          </a:p>
          <a:p>
            <a:r>
              <a:rPr lang="it-IT" dirty="0">
                <a:latin typeface="Abadi" panose="020B0604020104020204" pitchFamily="34" charset="0"/>
              </a:rPr>
              <a:t>		Valutazione delle spese agevolabili</a:t>
            </a:r>
          </a:p>
          <a:p>
            <a:r>
              <a:rPr lang="it-IT" dirty="0">
                <a:latin typeface="Abadi" panose="020B0604020104020204" pitchFamily="34" charset="0"/>
              </a:rPr>
              <a:t>		Valutazione del credito e delle opzioni di massimizzazione</a:t>
            </a:r>
          </a:p>
          <a:p>
            <a:r>
              <a:rPr lang="it-IT" dirty="0">
                <a:latin typeface="Abadi" panose="020B0604020104020204" pitchFamily="34" charset="0"/>
              </a:rPr>
              <a:t>		Quali altri incentivi possono massimizzare il mio risultato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DEPOSITO DEL PROGETTO: </a:t>
            </a:r>
            <a:r>
              <a:rPr lang="it-IT" b="1" dirty="0">
                <a:solidFill>
                  <a:srgbClr val="F39200"/>
                </a:solidFill>
                <a:latin typeface="Abadi" panose="020B0604020104020204" pitchFamily="34" charset="0"/>
              </a:rPr>
              <a:t>Entro marzo 2025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	Rischio se si attende oltre: esaurimento dei fondi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CONCLUSIONE DEL PROGETTO: </a:t>
            </a:r>
            <a:r>
              <a:rPr lang="it-IT" b="1" dirty="0">
                <a:solidFill>
                  <a:srgbClr val="F39200"/>
                </a:solidFill>
                <a:latin typeface="Abadi" panose="020B0604020104020204" pitchFamily="34" charset="0"/>
              </a:rPr>
              <a:t>non oltre 30 dicembre 2025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	Consegna, installazione ed interconnessione dei beni</a:t>
            </a:r>
          </a:p>
          <a:p>
            <a:r>
              <a:rPr lang="it-IT" dirty="0">
                <a:latin typeface="Abadi" panose="020B0604020104020204" pitchFamily="34" charset="0"/>
              </a:rPr>
              <a:t>	Installazione impianto FTV</a:t>
            </a:r>
          </a:p>
          <a:p>
            <a:r>
              <a:rPr lang="it-IT" dirty="0">
                <a:latin typeface="Abadi" panose="020B0604020104020204" pitchFamily="34" charset="0"/>
              </a:rPr>
              <a:t>	Conclusione progetto formativo + svolgimento test finali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INVIO COMUNICAZIONE DI COMPLETAMENTO: </a:t>
            </a:r>
            <a:r>
              <a:rPr lang="it-IT" b="1" dirty="0">
                <a:solidFill>
                  <a:srgbClr val="F39200"/>
                </a:solidFill>
                <a:latin typeface="Abadi" panose="020B0604020104020204" pitchFamily="34" charset="0"/>
              </a:rPr>
              <a:t>non oltre 28 febbraio 2026</a:t>
            </a:r>
          </a:p>
        </p:txBody>
      </p:sp>
      <p:pic>
        <p:nvPicPr>
          <p:cNvPr id="6" name="Immagine 5" descr="Immagine che contiene Viso umano, persona, sorriso, uomo&#10;&#10;Descrizione generata automaticamente">
            <a:extLst>
              <a:ext uri="{FF2B5EF4-FFF2-40B4-BE49-F238E27FC236}">
                <a16:creationId xmlns:a16="http://schemas.microsoft.com/office/drawing/2014/main" id="{7153558D-CFE0-E6FA-1018-596110776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2"/>
            <a:ext cx="396724" cy="5355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044B11-227C-CB65-B708-B40AB78B717D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TEMPI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9C5E005-87D9-F427-701E-2D608335F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68" y="987235"/>
            <a:ext cx="385374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5DA1862D-F33E-1A6B-650C-F8A2BD1B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00" t="27402" r="1549" b="27666"/>
          <a:stretch/>
        </p:blipFill>
        <p:spPr>
          <a:xfrm rot="5400000">
            <a:off x="5906492" y="4236444"/>
            <a:ext cx="379014" cy="4508499"/>
          </a:xfrm>
          <a:prstGeom prst="rect">
            <a:avLst/>
          </a:prstGeom>
        </p:spPr>
      </p:pic>
      <p:pic>
        <p:nvPicPr>
          <p:cNvPr id="2" name="Immagine 1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CB158485-B48F-E73D-7419-C891540DA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35" y="73643"/>
            <a:ext cx="3028761" cy="850433"/>
          </a:xfrm>
          <a:prstGeom prst="rect">
            <a:avLst/>
          </a:prstGeom>
        </p:spPr>
      </p:pic>
      <p:pic>
        <p:nvPicPr>
          <p:cNvPr id="5" name="Immagine 4" descr="Immagine che contiene testo, schermata, Policromia, design&#10;&#10;Descrizione generata automaticamente">
            <a:extLst>
              <a:ext uri="{FF2B5EF4-FFF2-40B4-BE49-F238E27FC236}">
                <a16:creationId xmlns:a16="http://schemas.microsoft.com/office/drawing/2014/main" id="{7E313FA1-72EA-2F7E-8DBF-56323CF47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7972" r="13379" b="48007"/>
          <a:stretch/>
        </p:blipFill>
        <p:spPr>
          <a:xfrm>
            <a:off x="312056" y="1247236"/>
            <a:ext cx="5725884" cy="4587374"/>
          </a:xfrm>
          <a:prstGeom prst="rect">
            <a:avLst/>
          </a:prstGeom>
        </p:spPr>
      </p:pic>
      <p:pic>
        <p:nvPicPr>
          <p:cNvPr id="6" name="Immagine 5" descr="Immagine che contiene testo, schermata, Policromia, design&#10;&#10;Descrizione generata automaticamente">
            <a:extLst>
              <a:ext uri="{FF2B5EF4-FFF2-40B4-BE49-F238E27FC236}">
                <a16:creationId xmlns:a16="http://schemas.microsoft.com/office/drawing/2014/main" id="{601AA85F-4B71-272E-C8C6-456D1FD78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51910" r="13426" b="4069"/>
          <a:stretch/>
        </p:blipFill>
        <p:spPr>
          <a:xfrm>
            <a:off x="6001658" y="1247236"/>
            <a:ext cx="5725884" cy="4587374"/>
          </a:xfrm>
          <a:prstGeom prst="rect">
            <a:avLst/>
          </a:prstGeom>
        </p:spPr>
      </p:pic>
      <p:pic>
        <p:nvPicPr>
          <p:cNvPr id="7" name="Immagine 6" descr="Immagine che contiene Viso umano, persona, sorriso, uomo&#10;&#10;Descrizione generata automaticamente">
            <a:extLst>
              <a:ext uri="{FF2B5EF4-FFF2-40B4-BE49-F238E27FC236}">
                <a16:creationId xmlns:a16="http://schemas.microsoft.com/office/drawing/2014/main" id="{34AE2B8A-2869-78C8-19AD-90D15033F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2422"/>
            <a:ext cx="396724" cy="53557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7A5B26-7D6B-C2CF-4166-882D5989483C}"/>
              </a:ext>
            </a:extLst>
          </p:cNvPr>
          <p:cNvSpPr txBox="1"/>
          <p:nvPr/>
        </p:nvSpPr>
        <p:spPr>
          <a:xfrm>
            <a:off x="0" y="564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all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IL PROCESSO</a:t>
            </a:r>
          </a:p>
        </p:txBody>
      </p:sp>
    </p:spTree>
    <p:extLst>
      <p:ext uri="{BB962C8B-B14F-4D97-AF65-F5344CB8AC3E}">
        <p14:creationId xmlns:p14="http://schemas.microsoft.com/office/powerpoint/2010/main" val="42576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911</Words>
  <Application>Microsoft Office PowerPoint</Application>
  <PresentationFormat>Widescreen</PresentationFormat>
  <Paragraphs>177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Abadi</vt:lpstr>
      <vt:lpstr>Aptos</vt:lpstr>
      <vt:lpstr>Arial</vt:lpstr>
      <vt:lpstr>Calibri</vt:lpstr>
      <vt:lpstr>Calibri Light</vt:lpstr>
      <vt:lpstr>Nirmala UI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Ricorda, il cliente OCTA GROUP gode di una importane scontistica con FINPLY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Dionisio Botti</dc:creator>
  <cp:lastModifiedBy>Patrizia Scarpa</cp:lastModifiedBy>
  <cp:revision>64</cp:revision>
  <dcterms:created xsi:type="dcterms:W3CDTF">2024-09-06T14:39:46Z</dcterms:created>
  <dcterms:modified xsi:type="dcterms:W3CDTF">2024-10-04T14:49:29Z</dcterms:modified>
</cp:coreProperties>
</file>